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8128000" cy="4572000"/>
  <p:notesSz cx="8128000" cy="4572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2138"/>
    <a:srgbClr val="6600FF"/>
  </p:clrMru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-492" y="-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09600" y="1417320"/>
            <a:ext cx="6908800" cy="960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50" b="0" i="0">
                <a:solidFill>
                  <a:srgbClr val="214DCF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219200" y="2560320"/>
            <a:ext cx="5689600" cy="1143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50" b="0" i="0">
                <a:solidFill>
                  <a:srgbClr val="080808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50" b="0" i="0">
                <a:solidFill>
                  <a:srgbClr val="214DCF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850" b="0" i="0">
                <a:solidFill>
                  <a:srgbClr val="080808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50" b="0" i="0">
                <a:solidFill>
                  <a:srgbClr val="214DCF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06400" y="1051560"/>
            <a:ext cx="353568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185920" y="1051560"/>
            <a:ext cx="353568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142" y="6095"/>
            <a:ext cx="7795809" cy="456590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50" b="0" i="0">
                <a:solidFill>
                  <a:srgbClr val="214DCF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44743" y="197853"/>
            <a:ext cx="4838512" cy="6375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50" b="0" i="0">
                <a:solidFill>
                  <a:srgbClr val="214DCF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91721" y="1770633"/>
            <a:ext cx="3853815" cy="1991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50" b="0" i="0">
                <a:solidFill>
                  <a:srgbClr val="080808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763520" y="4251960"/>
            <a:ext cx="260096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06400" y="4251960"/>
            <a:ext cx="186944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852160" y="4251960"/>
            <a:ext cx="186944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entations.ai/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entations.ai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entations.ai/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entations.ai/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entations.ai/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0.jpeg"/><Relationship Id="rId7" Type="http://schemas.openxmlformats.org/officeDocument/2006/relationships/image" Target="../media/image23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hyperlink" Target="https://presentations.ai/" TargetMode="External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4952" cy="4572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7681" y="593597"/>
            <a:ext cx="4136390" cy="2197735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22225" marR="565150" indent="-10160">
              <a:lnSpc>
                <a:spcPct val="89500"/>
              </a:lnSpc>
              <a:spcBef>
                <a:spcPts val="560"/>
              </a:spcBef>
            </a:pPr>
            <a:r>
              <a:rPr sz="3650" spc="-155" dirty="0">
                <a:solidFill>
                  <a:srgbClr val="080808"/>
                </a:solidFill>
              </a:rPr>
              <a:t>Energy</a:t>
            </a:r>
            <a:r>
              <a:rPr sz="3650" spc="-200" dirty="0">
                <a:solidFill>
                  <a:srgbClr val="080808"/>
                </a:solidFill>
              </a:rPr>
              <a:t> </a:t>
            </a:r>
            <a:r>
              <a:rPr sz="3650" spc="-10" dirty="0" smtClean="0">
                <a:solidFill>
                  <a:srgbClr val="080808"/>
                </a:solidFill>
              </a:rPr>
              <a:t>Us</a:t>
            </a:r>
            <a:r>
              <a:rPr lang="en-US" sz="3650" spc="-10" dirty="0" smtClean="0">
                <a:solidFill>
                  <a:srgbClr val="080808"/>
                </a:solidFill>
              </a:rPr>
              <a:t>a</a:t>
            </a:r>
            <a:r>
              <a:rPr sz="3650" spc="-10" dirty="0" smtClean="0">
                <a:solidFill>
                  <a:srgbClr val="080808"/>
                </a:solidFill>
              </a:rPr>
              <a:t>ge </a:t>
            </a:r>
            <a:r>
              <a:rPr sz="3800" spc="-155" dirty="0" smtClean="0">
                <a:solidFill>
                  <a:srgbClr val="080808"/>
                </a:solidFill>
              </a:rPr>
              <a:t>Tr</a:t>
            </a:r>
            <a:r>
              <a:rPr lang="en-US" sz="3800" spc="-155" dirty="0" smtClean="0">
                <a:solidFill>
                  <a:srgbClr val="080808"/>
                </a:solidFill>
              </a:rPr>
              <a:t>a</a:t>
            </a:r>
            <a:r>
              <a:rPr sz="3800" spc="-155" dirty="0" smtClean="0">
                <a:solidFill>
                  <a:srgbClr val="080808"/>
                </a:solidFill>
              </a:rPr>
              <a:t>cking</a:t>
            </a:r>
            <a:r>
              <a:rPr sz="3800" spc="-210" dirty="0" smtClean="0">
                <a:solidFill>
                  <a:srgbClr val="080808"/>
                </a:solidFill>
              </a:rPr>
              <a:t> </a:t>
            </a:r>
            <a:r>
              <a:rPr lang="en-US" sz="3800" spc="-25" dirty="0" smtClean="0">
                <a:solidFill>
                  <a:srgbClr val="080808"/>
                </a:solidFill>
              </a:rPr>
              <a:t>a</a:t>
            </a:r>
            <a:r>
              <a:rPr sz="3800" spc="-25" dirty="0" smtClean="0">
                <a:solidFill>
                  <a:srgbClr val="080808"/>
                </a:solidFill>
              </a:rPr>
              <a:t>nd </a:t>
            </a:r>
            <a:r>
              <a:rPr sz="3800" spc="-90" dirty="0" smtClean="0">
                <a:solidFill>
                  <a:srgbClr val="080808"/>
                </a:solidFill>
              </a:rPr>
              <a:t>Autom</a:t>
            </a:r>
            <a:r>
              <a:rPr lang="en-US" sz="3800" spc="-90" dirty="0" smtClean="0">
                <a:solidFill>
                  <a:srgbClr val="080808"/>
                </a:solidFill>
              </a:rPr>
              <a:t>a</a:t>
            </a:r>
            <a:r>
              <a:rPr sz="3800" spc="-90" dirty="0" smtClean="0">
                <a:solidFill>
                  <a:srgbClr val="080808"/>
                </a:solidFill>
              </a:rPr>
              <a:t>ted</a:t>
            </a:r>
            <a:r>
              <a:rPr sz="3800" spc="-200" dirty="0" smtClean="0">
                <a:solidFill>
                  <a:srgbClr val="080808"/>
                </a:solidFill>
              </a:rPr>
              <a:t> </a:t>
            </a:r>
            <a:r>
              <a:rPr sz="3800" spc="-110" dirty="0">
                <a:solidFill>
                  <a:srgbClr val="080808"/>
                </a:solidFill>
              </a:rPr>
              <a:t>Billing</a:t>
            </a:r>
            <a:endParaRPr sz="3800" dirty="0"/>
          </a:p>
          <a:p>
            <a:pPr marL="23495" marR="5080" indent="1270">
              <a:lnSpc>
                <a:spcPct val="121100"/>
              </a:lnSpc>
              <a:spcBef>
                <a:spcPts val="630"/>
              </a:spcBef>
            </a:pPr>
            <a:r>
              <a:rPr sz="900" dirty="0">
                <a:solidFill>
                  <a:srgbClr val="6B6B6B"/>
                </a:solidFill>
              </a:rPr>
              <a:t>An</a:t>
            </a:r>
            <a:r>
              <a:rPr sz="900" spc="30" dirty="0">
                <a:solidFill>
                  <a:srgbClr val="6B6B6B"/>
                </a:solidFill>
              </a:rPr>
              <a:t> </a:t>
            </a:r>
            <a:r>
              <a:rPr sz="900" spc="-10" dirty="0">
                <a:solidFill>
                  <a:srgbClr val="696969"/>
                </a:solidFill>
              </a:rPr>
              <a:t>in-</a:t>
            </a:r>
            <a:r>
              <a:rPr sz="900" dirty="0">
                <a:solidFill>
                  <a:srgbClr val="696969"/>
                </a:solidFill>
              </a:rPr>
              <a:t>depth</a:t>
            </a:r>
            <a:r>
              <a:rPr sz="900" spc="25" dirty="0">
                <a:solidFill>
                  <a:srgbClr val="696969"/>
                </a:solidFill>
              </a:rPr>
              <a:t> </a:t>
            </a:r>
            <a:r>
              <a:rPr sz="900" dirty="0">
                <a:solidFill>
                  <a:srgbClr val="696969"/>
                </a:solidFill>
              </a:rPr>
              <a:t>exploration</a:t>
            </a:r>
            <a:r>
              <a:rPr sz="900" spc="60" dirty="0">
                <a:solidFill>
                  <a:srgbClr val="696969"/>
                </a:solidFill>
              </a:rPr>
              <a:t> </a:t>
            </a:r>
            <a:r>
              <a:rPr sz="900" dirty="0">
                <a:solidFill>
                  <a:srgbClr val="696969"/>
                </a:solidFill>
              </a:rPr>
              <a:t>of</a:t>
            </a:r>
            <a:r>
              <a:rPr sz="900" spc="25" dirty="0">
                <a:solidFill>
                  <a:srgbClr val="696969"/>
                </a:solidFill>
              </a:rPr>
              <a:t> </a:t>
            </a:r>
            <a:r>
              <a:rPr sz="900" dirty="0">
                <a:solidFill>
                  <a:srgbClr val="696969"/>
                </a:solidFill>
              </a:rPr>
              <a:t>energy</a:t>
            </a:r>
            <a:r>
              <a:rPr sz="900" spc="25" dirty="0">
                <a:solidFill>
                  <a:srgbClr val="696969"/>
                </a:solidFill>
              </a:rPr>
              <a:t> </a:t>
            </a:r>
            <a:r>
              <a:rPr sz="900" dirty="0">
                <a:solidFill>
                  <a:srgbClr val="696969"/>
                </a:solidFill>
              </a:rPr>
              <a:t>tracking</a:t>
            </a:r>
            <a:r>
              <a:rPr sz="900" spc="65" dirty="0">
                <a:solidFill>
                  <a:srgbClr val="696969"/>
                </a:solidFill>
              </a:rPr>
              <a:t> </a:t>
            </a:r>
            <a:r>
              <a:rPr sz="900" dirty="0">
                <a:solidFill>
                  <a:srgbClr val="676767"/>
                </a:solidFill>
              </a:rPr>
              <a:t>systems,</a:t>
            </a:r>
            <a:r>
              <a:rPr sz="900" spc="25" dirty="0">
                <a:solidFill>
                  <a:srgbClr val="676767"/>
                </a:solidFill>
              </a:rPr>
              <a:t> </a:t>
            </a:r>
            <a:r>
              <a:rPr sz="900" dirty="0">
                <a:solidFill>
                  <a:srgbClr val="696969"/>
                </a:solidFill>
              </a:rPr>
              <a:t>highlighting</a:t>
            </a:r>
            <a:r>
              <a:rPr sz="900" spc="65" dirty="0">
                <a:solidFill>
                  <a:srgbClr val="696969"/>
                </a:solidFill>
              </a:rPr>
              <a:t> </a:t>
            </a:r>
            <a:r>
              <a:rPr sz="900" dirty="0">
                <a:solidFill>
                  <a:srgbClr val="676767"/>
                </a:solidFill>
              </a:rPr>
              <a:t>their</a:t>
            </a:r>
            <a:r>
              <a:rPr sz="900" spc="50" dirty="0">
                <a:solidFill>
                  <a:srgbClr val="676767"/>
                </a:solidFill>
              </a:rPr>
              <a:t> </a:t>
            </a:r>
            <a:r>
              <a:rPr sz="900" dirty="0">
                <a:solidFill>
                  <a:srgbClr val="6B6B6B"/>
                </a:solidFill>
              </a:rPr>
              <a:t>role</a:t>
            </a:r>
            <a:r>
              <a:rPr sz="900" spc="30" dirty="0">
                <a:solidFill>
                  <a:srgbClr val="6B6B6B"/>
                </a:solidFill>
              </a:rPr>
              <a:t> </a:t>
            </a:r>
            <a:r>
              <a:rPr sz="900" spc="-25" dirty="0">
                <a:solidFill>
                  <a:srgbClr val="6B6B6B"/>
                </a:solidFill>
              </a:rPr>
              <a:t>in </a:t>
            </a:r>
            <a:r>
              <a:rPr sz="900" dirty="0">
                <a:solidFill>
                  <a:srgbClr val="676767"/>
                </a:solidFill>
              </a:rPr>
              <a:t>enhancing</a:t>
            </a:r>
            <a:r>
              <a:rPr sz="900" spc="145" dirty="0">
                <a:solidFill>
                  <a:srgbClr val="676767"/>
                </a:solidFill>
              </a:rPr>
              <a:t> </a:t>
            </a:r>
            <a:r>
              <a:rPr sz="900" dirty="0">
                <a:solidFill>
                  <a:srgbClr val="696969"/>
                </a:solidFill>
              </a:rPr>
              <a:t>efficiency</a:t>
            </a:r>
            <a:r>
              <a:rPr sz="900" spc="155" dirty="0">
                <a:solidFill>
                  <a:srgbClr val="696969"/>
                </a:solidFill>
              </a:rPr>
              <a:t> </a:t>
            </a:r>
            <a:r>
              <a:rPr sz="900" dirty="0">
                <a:solidFill>
                  <a:srgbClr val="6B6B6B"/>
                </a:solidFill>
              </a:rPr>
              <a:t>and</a:t>
            </a:r>
            <a:r>
              <a:rPr sz="900" spc="65" dirty="0">
                <a:solidFill>
                  <a:srgbClr val="6B6B6B"/>
                </a:solidFill>
              </a:rPr>
              <a:t> </a:t>
            </a:r>
            <a:r>
              <a:rPr sz="900" dirty="0">
                <a:solidFill>
                  <a:srgbClr val="696969"/>
                </a:solidFill>
              </a:rPr>
              <a:t>automating</a:t>
            </a:r>
            <a:r>
              <a:rPr sz="900" spc="140" dirty="0">
                <a:solidFill>
                  <a:srgbClr val="696969"/>
                </a:solidFill>
              </a:rPr>
              <a:t> </a:t>
            </a:r>
            <a:r>
              <a:rPr sz="900" dirty="0">
                <a:solidFill>
                  <a:srgbClr val="696969"/>
                </a:solidFill>
              </a:rPr>
              <a:t>billing</a:t>
            </a:r>
            <a:r>
              <a:rPr sz="900" spc="60" dirty="0">
                <a:solidFill>
                  <a:srgbClr val="696969"/>
                </a:solidFill>
              </a:rPr>
              <a:t> </a:t>
            </a:r>
            <a:r>
              <a:rPr sz="900" dirty="0">
                <a:solidFill>
                  <a:srgbClr val="696969"/>
                </a:solidFill>
              </a:rPr>
              <a:t>processes</a:t>
            </a:r>
            <a:r>
              <a:rPr sz="900" spc="130" dirty="0">
                <a:solidFill>
                  <a:srgbClr val="696969"/>
                </a:solidFill>
              </a:rPr>
              <a:t> </a:t>
            </a:r>
            <a:r>
              <a:rPr sz="900" dirty="0">
                <a:solidFill>
                  <a:srgbClr val="6B6B6B"/>
                </a:solidFill>
              </a:rPr>
              <a:t>for</a:t>
            </a:r>
            <a:r>
              <a:rPr sz="900" spc="85" dirty="0">
                <a:solidFill>
                  <a:srgbClr val="6B6B6B"/>
                </a:solidFill>
              </a:rPr>
              <a:t> </a:t>
            </a:r>
            <a:r>
              <a:rPr sz="900" dirty="0">
                <a:solidFill>
                  <a:srgbClr val="696969"/>
                </a:solidFill>
              </a:rPr>
              <a:t>cost-effective</a:t>
            </a:r>
            <a:r>
              <a:rPr sz="900" spc="35" dirty="0">
                <a:solidFill>
                  <a:srgbClr val="696969"/>
                </a:solidFill>
              </a:rPr>
              <a:t> </a:t>
            </a:r>
            <a:r>
              <a:rPr sz="900" spc="-10" dirty="0">
                <a:solidFill>
                  <a:srgbClr val="696969"/>
                </a:solidFill>
              </a:rPr>
              <a:t>energy management.</a:t>
            </a:r>
            <a:endParaRPr sz="900" dirty="0"/>
          </a:p>
        </p:txBody>
      </p:sp>
      <p:sp>
        <p:nvSpPr>
          <p:cNvPr id="4" name="object 4"/>
          <p:cNvSpPr txBox="1"/>
          <p:nvPr/>
        </p:nvSpPr>
        <p:spPr>
          <a:xfrm>
            <a:off x="666372" y="3351783"/>
            <a:ext cx="2864228" cy="51039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300" b="1" dirty="0" err="1" smtClean="0">
                <a:solidFill>
                  <a:srgbClr val="1F50CC"/>
                </a:solidFill>
                <a:latin typeface="Arial MT"/>
                <a:cs typeface="Arial MT"/>
              </a:rPr>
              <a:t>P</a:t>
            </a:r>
            <a:r>
              <a:rPr lang="en-US" sz="1300" b="1" dirty="0" err="1" smtClean="0">
                <a:solidFill>
                  <a:srgbClr val="1F50CC"/>
                </a:solidFill>
                <a:latin typeface="Arial MT"/>
                <a:cs typeface="Arial MT"/>
              </a:rPr>
              <a:t>a</a:t>
            </a:r>
            <a:r>
              <a:rPr sz="1300" b="1" dirty="0" err="1" smtClean="0">
                <a:solidFill>
                  <a:srgbClr val="1F50CC"/>
                </a:solidFill>
                <a:latin typeface="Arial MT"/>
                <a:cs typeface="Arial MT"/>
              </a:rPr>
              <a:t>ndeti</a:t>
            </a:r>
            <a:r>
              <a:rPr sz="1300" b="1" spc="-95" dirty="0" smtClean="0">
                <a:solidFill>
                  <a:srgbClr val="1F50CC"/>
                </a:solidFill>
                <a:latin typeface="Arial MT"/>
                <a:cs typeface="Arial MT"/>
              </a:rPr>
              <a:t> </a:t>
            </a:r>
            <a:r>
              <a:rPr sz="1300" b="1" spc="-40" dirty="0" err="1">
                <a:solidFill>
                  <a:srgbClr val="214DD1"/>
                </a:solidFill>
                <a:latin typeface="Arial MT"/>
                <a:cs typeface="Arial MT"/>
              </a:rPr>
              <a:t>Sai</a:t>
            </a:r>
            <a:r>
              <a:rPr sz="1300" b="1" spc="-110" dirty="0">
                <a:solidFill>
                  <a:srgbClr val="214DD1"/>
                </a:solidFill>
                <a:latin typeface="Arial MT"/>
                <a:cs typeface="Arial MT"/>
              </a:rPr>
              <a:t> </a:t>
            </a:r>
            <a:r>
              <a:rPr sz="1300" b="1" spc="-20" dirty="0" smtClean="0">
                <a:solidFill>
                  <a:srgbClr val="234DC1"/>
                </a:solidFill>
                <a:latin typeface="Arial MT"/>
                <a:cs typeface="Arial MT"/>
              </a:rPr>
              <a:t>Siv</a:t>
            </a:r>
            <a:r>
              <a:rPr lang="en-US" sz="1300" b="1" spc="-20" dirty="0" smtClean="0">
                <a:solidFill>
                  <a:srgbClr val="234DC1"/>
                </a:solidFill>
                <a:latin typeface="Arial MT"/>
                <a:cs typeface="Arial MT"/>
              </a:rPr>
              <a:t>a</a:t>
            </a:r>
            <a:r>
              <a:rPr sz="1300" b="1" spc="-30" dirty="0" smtClean="0">
                <a:solidFill>
                  <a:srgbClr val="234DC1"/>
                </a:solidFill>
                <a:latin typeface="Arial MT"/>
                <a:cs typeface="Arial MT"/>
              </a:rPr>
              <a:t> </a:t>
            </a:r>
            <a:r>
              <a:rPr sz="1300" b="1" spc="-10" dirty="0" err="1" smtClean="0">
                <a:solidFill>
                  <a:srgbClr val="2A4FC4"/>
                </a:solidFill>
                <a:latin typeface="Arial MT"/>
                <a:cs typeface="Arial MT"/>
              </a:rPr>
              <a:t>J</a:t>
            </a:r>
            <a:r>
              <a:rPr lang="en-US" sz="1300" b="1" spc="-10" dirty="0" err="1" smtClean="0">
                <a:solidFill>
                  <a:srgbClr val="2A4FC4"/>
                </a:solidFill>
                <a:latin typeface="Arial MT"/>
                <a:cs typeface="Arial MT"/>
              </a:rPr>
              <a:t>a</a:t>
            </a:r>
            <a:r>
              <a:rPr sz="1300" b="1" spc="-10" dirty="0" err="1" smtClean="0">
                <a:solidFill>
                  <a:srgbClr val="2A4FC4"/>
                </a:solidFill>
                <a:latin typeface="Arial MT"/>
                <a:cs typeface="Arial MT"/>
              </a:rPr>
              <a:t>hn</a:t>
            </a:r>
            <a:r>
              <a:rPr lang="en-US" sz="1300" b="1" spc="-10" dirty="0" err="1" smtClean="0">
                <a:solidFill>
                  <a:srgbClr val="2A4FC4"/>
                </a:solidFill>
                <a:latin typeface="Arial MT"/>
                <a:cs typeface="Arial MT"/>
              </a:rPr>
              <a:t>a</a:t>
            </a:r>
            <a:r>
              <a:rPr sz="1300" b="1" spc="-10" dirty="0" err="1" smtClean="0">
                <a:solidFill>
                  <a:srgbClr val="2A4FC4"/>
                </a:solidFill>
                <a:latin typeface="Arial MT"/>
                <a:cs typeface="Arial MT"/>
              </a:rPr>
              <a:t>vi</a:t>
            </a:r>
            <a:r>
              <a:rPr sz="1300" b="1" spc="-10" dirty="0" smtClean="0">
                <a:solidFill>
                  <a:srgbClr val="2A4FC4"/>
                </a:solidFill>
                <a:latin typeface="Arial MT"/>
                <a:cs typeface="Arial MT"/>
              </a:rPr>
              <a:t>(192</a:t>
            </a:r>
            <a:r>
              <a:rPr lang="en-US" sz="1300" b="1" spc="-10" dirty="0" smtClean="0">
                <a:solidFill>
                  <a:srgbClr val="2A4FC4"/>
                </a:solidFill>
                <a:latin typeface="Arial MT"/>
                <a:cs typeface="Arial MT"/>
              </a:rPr>
              <a:t>1</a:t>
            </a:r>
            <a:r>
              <a:rPr sz="1300" b="1" spc="-10" dirty="0" smtClean="0">
                <a:solidFill>
                  <a:srgbClr val="2A4FC4"/>
                </a:solidFill>
                <a:latin typeface="Arial MT"/>
                <a:cs typeface="Arial MT"/>
              </a:rPr>
              <a:t>24025</a:t>
            </a:r>
            <a:r>
              <a:rPr sz="1300" b="1" spc="-10" dirty="0">
                <a:solidFill>
                  <a:srgbClr val="2A4FC4"/>
                </a:solidFill>
                <a:latin typeface="Arial MT"/>
                <a:cs typeface="Arial MT"/>
              </a:rPr>
              <a:t>)</a:t>
            </a:r>
            <a:endParaRPr sz="1300" b="1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300" b="1" spc="-45" dirty="0">
                <a:solidFill>
                  <a:srgbClr val="234BCF"/>
                </a:solidFill>
                <a:latin typeface="Arial MT"/>
                <a:cs typeface="Arial MT"/>
              </a:rPr>
              <a:t>N.</a:t>
            </a:r>
            <a:r>
              <a:rPr sz="1300" b="1" spc="-50" dirty="0">
                <a:solidFill>
                  <a:srgbClr val="234BCF"/>
                </a:solidFill>
                <a:latin typeface="Arial MT"/>
                <a:cs typeface="Arial MT"/>
              </a:rPr>
              <a:t> </a:t>
            </a:r>
            <a:r>
              <a:rPr sz="1300" b="1" spc="-25" dirty="0">
                <a:solidFill>
                  <a:srgbClr val="1F4FCA"/>
                </a:solidFill>
                <a:latin typeface="Arial MT"/>
                <a:cs typeface="Arial MT"/>
              </a:rPr>
              <a:t>Sai</a:t>
            </a:r>
            <a:r>
              <a:rPr sz="1300" b="1" spc="-65" dirty="0">
                <a:solidFill>
                  <a:srgbClr val="1F4FCA"/>
                </a:solidFill>
                <a:latin typeface="Arial MT"/>
                <a:cs typeface="Arial MT"/>
              </a:rPr>
              <a:t> </a:t>
            </a:r>
            <a:r>
              <a:rPr sz="1300" b="1" spc="-25" dirty="0">
                <a:solidFill>
                  <a:srgbClr val="1F4BCF"/>
                </a:solidFill>
                <a:latin typeface="Arial MT"/>
                <a:cs typeface="Arial MT"/>
              </a:rPr>
              <a:t>Varshitha</a:t>
            </a:r>
            <a:r>
              <a:rPr sz="1300" b="1" dirty="0">
                <a:solidFill>
                  <a:srgbClr val="1F4BCF"/>
                </a:solidFill>
                <a:latin typeface="Arial MT"/>
                <a:cs typeface="Arial MT"/>
              </a:rPr>
              <a:t> </a:t>
            </a:r>
            <a:r>
              <a:rPr sz="1300" b="1" spc="-10" dirty="0">
                <a:solidFill>
                  <a:srgbClr val="264FC8"/>
                </a:solidFill>
                <a:latin typeface="Arial MT"/>
                <a:cs typeface="Arial MT"/>
              </a:rPr>
              <a:t>(</a:t>
            </a:r>
            <a:r>
              <a:rPr sz="1300" b="1" spc="-90" dirty="0">
                <a:solidFill>
                  <a:srgbClr val="264FC8"/>
                </a:solidFill>
                <a:latin typeface="Arial MT"/>
                <a:cs typeface="Arial MT"/>
              </a:rPr>
              <a:t> </a:t>
            </a:r>
            <a:r>
              <a:rPr sz="1300" b="1" spc="-10" dirty="0">
                <a:solidFill>
                  <a:srgbClr val="1D4FCF"/>
                </a:solidFill>
                <a:latin typeface="Arial MT"/>
                <a:cs typeface="Arial MT"/>
              </a:rPr>
              <a:t>192111074)</a:t>
            </a:r>
            <a:endParaRPr sz="1300" b="1" dirty="0">
              <a:latin typeface="Arial MT"/>
              <a:cs typeface="Arial MT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78600" y="4191000"/>
            <a:ext cx="13716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33" y="4199466"/>
              <a:ext cx="1337733" cy="203200"/>
            </a:xfrm>
            <a:prstGeom prst="rect">
              <a:avLst/>
            </a:prstGeom>
          </p:spPr>
        </p:pic>
      </p:grp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97600" y="4152900"/>
            <a:ext cx="16002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97800" y="4038600"/>
            <a:ext cx="2476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238" y="1030224"/>
            <a:ext cx="3870476" cy="32004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400762" y="2625851"/>
            <a:ext cx="3404235" cy="0"/>
          </a:xfrm>
          <a:custGeom>
            <a:avLst/>
            <a:gdLst/>
            <a:ahLst/>
            <a:cxnLst/>
            <a:rect l="l" t="t" r="r" b="b"/>
            <a:pathLst>
              <a:path w="3404234">
                <a:moveTo>
                  <a:pt x="0" y="0"/>
                </a:moveTo>
                <a:lnTo>
                  <a:pt x="3404190" y="0"/>
                </a:lnTo>
              </a:path>
            </a:pathLst>
          </a:custGeom>
          <a:ln w="9144">
            <a:solidFill>
              <a:srgbClr val="6B67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55"/>
              </a:spcBef>
            </a:pPr>
            <a:r>
              <a:rPr sz="2000" spc="-10" dirty="0">
                <a:solidFill>
                  <a:srgbClr val="0C0C0C"/>
                </a:solidFill>
              </a:rPr>
              <a:t>Cose</a:t>
            </a:r>
            <a:r>
              <a:rPr sz="2000" spc="-130" dirty="0">
                <a:solidFill>
                  <a:srgbClr val="0C0C0C"/>
                </a:solidFill>
              </a:rPr>
              <a:t> </a:t>
            </a:r>
            <a:r>
              <a:rPr sz="2000" spc="-10" dirty="0">
                <a:solidFill>
                  <a:srgbClr val="0A0A0A"/>
                </a:solidFill>
              </a:rPr>
              <a:t>Studies</a:t>
            </a:r>
            <a:r>
              <a:rPr sz="2000" spc="-55" dirty="0">
                <a:solidFill>
                  <a:srgbClr val="0A0A0A"/>
                </a:solidFill>
              </a:rPr>
              <a:t> </a:t>
            </a:r>
            <a:r>
              <a:rPr sz="2000" spc="60" dirty="0">
                <a:solidFill>
                  <a:srgbClr val="0C0C0C"/>
                </a:solidFill>
              </a:rPr>
              <a:t>on</a:t>
            </a:r>
            <a:r>
              <a:rPr sz="2000" spc="-204" dirty="0">
                <a:solidFill>
                  <a:srgbClr val="0C0C0C"/>
                </a:solidFill>
              </a:rPr>
              <a:t> </a:t>
            </a:r>
            <a:r>
              <a:rPr sz="2000" spc="-25" dirty="0">
                <a:solidFill>
                  <a:srgbClr val="0A0A0A"/>
                </a:solidFill>
              </a:rPr>
              <a:t>Energy</a:t>
            </a:r>
            <a:r>
              <a:rPr sz="2000" spc="-30" dirty="0">
                <a:solidFill>
                  <a:srgbClr val="0A0A0A"/>
                </a:solidFill>
              </a:rPr>
              <a:t> </a:t>
            </a:r>
            <a:r>
              <a:rPr sz="2000" dirty="0">
                <a:solidFill>
                  <a:srgbClr val="0C0C0C"/>
                </a:solidFill>
              </a:rPr>
              <a:t>Trocking</a:t>
            </a:r>
            <a:r>
              <a:rPr sz="2000" spc="-45" dirty="0">
                <a:solidFill>
                  <a:srgbClr val="0C0C0C"/>
                </a:solidFill>
              </a:rPr>
              <a:t> </a:t>
            </a:r>
            <a:r>
              <a:rPr sz="2000" spc="-10" dirty="0">
                <a:solidFill>
                  <a:srgbClr val="0A0A0A"/>
                </a:solidFill>
              </a:rPr>
              <a:t>Systems</a:t>
            </a:r>
            <a:endParaRPr sz="2000"/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1050" spc="-75" dirty="0">
                <a:solidFill>
                  <a:srgbClr val="6D6D6D"/>
                </a:solidFill>
              </a:rPr>
              <a:t>Demonstrating</a:t>
            </a:r>
            <a:r>
              <a:rPr sz="1050" spc="10" dirty="0">
                <a:solidFill>
                  <a:srgbClr val="6D6D6D"/>
                </a:solidFill>
              </a:rPr>
              <a:t> </a:t>
            </a:r>
            <a:r>
              <a:rPr sz="1050" spc="-10" dirty="0">
                <a:solidFill>
                  <a:srgbClr val="6E6E6E"/>
                </a:solidFill>
              </a:rPr>
              <a:t>Effectiveness</a:t>
            </a:r>
            <a:endParaRPr sz="1050"/>
          </a:p>
        </p:txBody>
      </p:sp>
      <p:sp>
        <p:nvSpPr>
          <p:cNvPr id="6" name="object 6"/>
          <p:cNvSpPr txBox="1"/>
          <p:nvPr/>
        </p:nvSpPr>
        <p:spPr>
          <a:xfrm>
            <a:off x="4640351" y="1940385"/>
            <a:ext cx="3133725" cy="130238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690"/>
              </a:spcBef>
            </a:pPr>
            <a:r>
              <a:rPr sz="950" dirty="0">
                <a:solidFill>
                  <a:srgbClr val="0A0A0A"/>
                </a:solidFill>
                <a:latin typeface="Arial MT"/>
                <a:cs typeface="Arial MT"/>
              </a:rPr>
              <a:t>City</a:t>
            </a:r>
            <a:r>
              <a:rPr sz="950" spc="55" dirty="0">
                <a:solidFill>
                  <a:srgbClr val="0A0A0A"/>
                </a:solidFill>
                <a:latin typeface="Arial MT"/>
                <a:cs typeface="Arial MT"/>
              </a:rPr>
              <a:t> </a:t>
            </a:r>
            <a:r>
              <a:rPr sz="950" dirty="0">
                <a:solidFill>
                  <a:srgbClr val="0A0A0A"/>
                </a:solidFill>
                <a:latin typeface="Arial MT"/>
                <a:cs typeface="Arial MT"/>
              </a:rPr>
              <a:t>of</a:t>
            </a:r>
            <a:r>
              <a:rPr sz="950" spc="135" dirty="0">
                <a:solidFill>
                  <a:srgbClr val="0A0A0A"/>
                </a:solidFill>
                <a:latin typeface="Arial MT"/>
                <a:cs typeface="Arial MT"/>
              </a:rPr>
              <a:t> </a:t>
            </a:r>
            <a:r>
              <a:rPr sz="950" dirty="0">
                <a:solidFill>
                  <a:srgbClr val="0A0A0A"/>
                </a:solidFill>
                <a:latin typeface="Arial MT"/>
                <a:cs typeface="Arial MT"/>
              </a:rPr>
              <a:t>Son </a:t>
            </a:r>
            <a:r>
              <a:rPr sz="950" dirty="0">
                <a:solidFill>
                  <a:srgbClr val="080808"/>
                </a:solidFill>
                <a:latin typeface="Arial MT"/>
                <a:cs typeface="Arial MT"/>
              </a:rPr>
              <a:t>Diego's</a:t>
            </a:r>
            <a:r>
              <a:rPr sz="950" spc="135" dirty="0">
                <a:solidFill>
                  <a:srgbClr val="080808"/>
                </a:solidFill>
                <a:latin typeface="Arial MT"/>
                <a:cs typeface="Arial MT"/>
              </a:rPr>
              <a:t> </a:t>
            </a:r>
            <a:r>
              <a:rPr sz="950" dirty="0">
                <a:solidFill>
                  <a:srgbClr val="080808"/>
                </a:solidFill>
                <a:latin typeface="Arial MT"/>
                <a:cs typeface="Arial MT"/>
              </a:rPr>
              <a:t>Smart</a:t>
            </a:r>
            <a:r>
              <a:rPr sz="950" spc="120" dirty="0">
                <a:solidFill>
                  <a:srgbClr val="080808"/>
                </a:solidFill>
                <a:latin typeface="Arial MT"/>
                <a:cs typeface="Arial MT"/>
              </a:rPr>
              <a:t> </a:t>
            </a:r>
            <a:r>
              <a:rPr sz="950" spc="-10" dirty="0">
                <a:solidFill>
                  <a:srgbClr val="0A0A0A"/>
                </a:solidFill>
                <a:latin typeface="Arial MT"/>
                <a:cs typeface="Arial MT"/>
              </a:rPr>
              <a:t>Meters</a:t>
            </a:r>
            <a:endParaRPr sz="950">
              <a:latin typeface="Arial MT"/>
              <a:cs typeface="Arial MT"/>
            </a:endParaRPr>
          </a:p>
          <a:p>
            <a:pPr marL="15240" marR="278765">
              <a:lnSpc>
                <a:spcPct val="125000"/>
              </a:lnSpc>
              <a:spcBef>
                <a:spcPts val="259"/>
              </a:spcBef>
            </a:pPr>
            <a:r>
              <a:rPr sz="800" spc="-10" dirty="0">
                <a:solidFill>
                  <a:srgbClr val="050505"/>
                </a:solidFill>
                <a:latin typeface="Arial MT"/>
                <a:cs typeface="Arial MT"/>
              </a:rPr>
              <a:t>Implemented</a:t>
            </a:r>
            <a:r>
              <a:rPr sz="800" spc="20" dirty="0">
                <a:solidFill>
                  <a:srgbClr val="050505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080808"/>
                </a:solidFill>
                <a:latin typeface="Arial MT"/>
                <a:cs typeface="Arial MT"/>
              </a:rPr>
              <a:t>smart </a:t>
            </a:r>
            <a:r>
              <a:rPr sz="800" dirty="0">
                <a:solidFill>
                  <a:srgbClr val="050505"/>
                </a:solidFill>
                <a:latin typeface="Arial MT"/>
                <a:cs typeface="Arial MT"/>
              </a:rPr>
              <a:t>meters </a:t>
            </a:r>
            <a:r>
              <a:rPr sz="800" spc="-20" dirty="0">
                <a:solidFill>
                  <a:srgbClr val="080808"/>
                </a:solidFill>
                <a:latin typeface="Arial MT"/>
                <a:cs typeface="Arial MT"/>
              </a:rPr>
              <a:t>leading</a:t>
            </a:r>
            <a:r>
              <a:rPr sz="800" spc="-25" dirty="0">
                <a:solidFill>
                  <a:srgbClr val="080808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070707"/>
                </a:solidFill>
                <a:latin typeface="Arial MT"/>
                <a:cs typeface="Arial MT"/>
              </a:rPr>
              <a:t>to</a:t>
            </a:r>
            <a:r>
              <a:rPr sz="800" spc="-30" dirty="0">
                <a:solidFill>
                  <a:srgbClr val="070707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0A0A0A"/>
                </a:solidFill>
                <a:latin typeface="Arial MT"/>
                <a:cs typeface="Arial MT"/>
              </a:rPr>
              <a:t>a</a:t>
            </a:r>
            <a:r>
              <a:rPr sz="800" spc="-5" dirty="0">
                <a:solidFill>
                  <a:srgbClr val="0A0A0A"/>
                </a:solidFill>
                <a:latin typeface="Arial MT"/>
                <a:cs typeface="Arial MT"/>
              </a:rPr>
              <a:t> </a:t>
            </a:r>
            <a:r>
              <a:rPr sz="800" spc="-75" dirty="0">
                <a:solidFill>
                  <a:srgbClr val="080808"/>
                </a:solidFill>
                <a:latin typeface="Arial MT"/>
                <a:cs typeface="Arial MT"/>
              </a:rPr>
              <a:t>20%</a:t>
            </a:r>
            <a:r>
              <a:rPr sz="800" spc="-20" dirty="0">
                <a:solidFill>
                  <a:srgbClr val="080808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080808"/>
                </a:solidFill>
                <a:latin typeface="Arial MT"/>
                <a:cs typeface="Arial MT"/>
              </a:rPr>
              <a:t>reduction</a:t>
            </a:r>
            <a:r>
              <a:rPr sz="800" spc="25" dirty="0">
                <a:solidFill>
                  <a:srgbClr val="080808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0C0C0C"/>
                </a:solidFill>
                <a:latin typeface="Arial MT"/>
                <a:cs typeface="Arial MT"/>
              </a:rPr>
              <a:t>in</a:t>
            </a:r>
            <a:r>
              <a:rPr sz="800" spc="-35" dirty="0">
                <a:solidFill>
                  <a:srgbClr val="0C0C0C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080808"/>
                </a:solidFill>
                <a:latin typeface="Arial MT"/>
                <a:cs typeface="Arial MT"/>
              </a:rPr>
              <a:t>energy </a:t>
            </a:r>
            <a:r>
              <a:rPr sz="800" spc="-10" dirty="0">
                <a:latin typeface="Arial MT"/>
                <a:cs typeface="Arial MT"/>
              </a:rPr>
              <a:t>consumption.</a:t>
            </a:r>
            <a:endParaRPr sz="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915"/>
              </a:spcBef>
            </a:pPr>
            <a:endParaRPr sz="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10" dirty="0">
                <a:solidFill>
                  <a:srgbClr val="0A0A0A"/>
                </a:solidFill>
                <a:latin typeface="Arial MT"/>
                <a:cs typeface="Arial MT"/>
              </a:rPr>
              <a:t>Green</a:t>
            </a:r>
            <a:r>
              <a:rPr sz="1000" spc="-15" dirty="0">
                <a:solidFill>
                  <a:srgbClr val="0A0A0A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080808"/>
                </a:solidFill>
                <a:latin typeface="Arial MT"/>
                <a:cs typeface="Arial MT"/>
              </a:rPr>
              <a:t>Building</a:t>
            </a:r>
            <a:r>
              <a:rPr sz="1000" spc="5" dirty="0">
                <a:solidFill>
                  <a:srgbClr val="080808"/>
                </a:solidFill>
                <a:latin typeface="Arial MT"/>
                <a:cs typeface="Arial MT"/>
              </a:rPr>
              <a:t> </a:t>
            </a:r>
            <a:r>
              <a:rPr sz="1000" spc="-10" dirty="0">
                <a:solidFill>
                  <a:srgbClr val="050505"/>
                </a:solidFill>
                <a:latin typeface="Arial MT"/>
                <a:cs typeface="Arial MT"/>
              </a:rPr>
              <a:t>Initiative</a:t>
            </a:r>
            <a:endParaRPr sz="1000">
              <a:latin typeface="Arial MT"/>
              <a:cs typeface="Arial MT"/>
            </a:endParaRPr>
          </a:p>
          <a:p>
            <a:pPr marL="18415" marR="5080" indent="-4445">
              <a:lnSpc>
                <a:spcPct val="122500"/>
              </a:lnSpc>
              <a:spcBef>
                <a:spcPts val="270"/>
              </a:spcBef>
            </a:pPr>
            <a:r>
              <a:rPr sz="800" spc="-10" dirty="0">
                <a:solidFill>
                  <a:srgbClr val="080808"/>
                </a:solidFill>
                <a:latin typeface="Arial MT"/>
                <a:cs typeface="Arial MT"/>
              </a:rPr>
              <a:t>Utilized</a:t>
            </a:r>
            <a:r>
              <a:rPr sz="800" spc="5" dirty="0">
                <a:solidFill>
                  <a:srgbClr val="080808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080808"/>
                </a:solidFill>
                <a:latin typeface="Arial MT"/>
                <a:cs typeface="Arial MT"/>
              </a:rPr>
              <a:t>data</a:t>
            </a:r>
            <a:r>
              <a:rPr sz="800" spc="10" dirty="0">
                <a:solidFill>
                  <a:srgbClr val="080808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070707"/>
                </a:solidFill>
                <a:latin typeface="Arial MT"/>
                <a:cs typeface="Arial MT"/>
              </a:rPr>
              <a:t>analyics</a:t>
            </a:r>
            <a:r>
              <a:rPr sz="800" spc="-30" dirty="0">
                <a:solidFill>
                  <a:srgbClr val="070707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080808"/>
                </a:solidFill>
                <a:latin typeface="Arial MT"/>
                <a:cs typeface="Arial MT"/>
              </a:rPr>
              <a:t>to</a:t>
            </a:r>
            <a:r>
              <a:rPr sz="800" spc="-25" dirty="0">
                <a:solidFill>
                  <a:srgbClr val="080808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080808"/>
                </a:solidFill>
                <a:latin typeface="Arial MT"/>
                <a:cs typeface="Arial MT"/>
              </a:rPr>
              <a:t>optimize</a:t>
            </a:r>
            <a:r>
              <a:rPr sz="800" spc="-10" dirty="0">
                <a:solidFill>
                  <a:srgbClr val="080808"/>
                </a:solidFill>
                <a:latin typeface="Arial MT"/>
                <a:cs typeface="Arial MT"/>
              </a:rPr>
              <a:t> </a:t>
            </a:r>
            <a:r>
              <a:rPr sz="800" spc="-25" dirty="0">
                <a:solidFill>
                  <a:srgbClr val="070707"/>
                </a:solidFill>
                <a:latin typeface="Arial MT"/>
                <a:cs typeface="Arial MT"/>
              </a:rPr>
              <a:t>energy</a:t>
            </a:r>
            <a:r>
              <a:rPr sz="800" spc="-15" dirty="0">
                <a:solidFill>
                  <a:srgbClr val="070707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080808"/>
                </a:solidFill>
                <a:latin typeface="Arial MT"/>
                <a:cs typeface="Arial MT"/>
              </a:rPr>
              <a:t>use</a:t>
            </a:r>
            <a:r>
              <a:rPr sz="800" spc="-20" dirty="0">
                <a:solidFill>
                  <a:srgbClr val="080808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080808"/>
                </a:solidFill>
                <a:latin typeface="Arial MT"/>
                <a:cs typeface="Arial MT"/>
              </a:rPr>
              <a:t>in</a:t>
            </a:r>
            <a:r>
              <a:rPr sz="800" spc="-25" dirty="0">
                <a:solidFill>
                  <a:srgbClr val="080808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080808"/>
                </a:solidFill>
                <a:latin typeface="Arial MT"/>
                <a:cs typeface="Arial MT"/>
              </a:rPr>
              <a:t>commercial</a:t>
            </a:r>
            <a:r>
              <a:rPr sz="800" spc="50" dirty="0">
                <a:solidFill>
                  <a:srgbClr val="080808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070707"/>
                </a:solidFill>
                <a:latin typeface="Arial MT"/>
                <a:cs typeface="Arial MT"/>
              </a:rPr>
              <a:t>buildings, </a:t>
            </a:r>
            <a:r>
              <a:rPr sz="800" spc="-20" dirty="0">
                <a:latin typeface="Arial MT"/>
                <a:cs typeface="Arial MT"/>
              </a:rPr>
              <a:t>achieving</a:t>
            </a:r>
            <a:r>
              <a:rPr sz="800" spc="-10" dirty="0"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080808"/>
                </a:solidFill>
                <a:latin typeface="Arial MT"/>
                <a:cs typeface="Arial MT"/>
              </a:rPr>
              <a:t>significant</a:t>
            </a:r>
            <a:r>
              <a:rPr sz="800" spc="50" dirty="0">
                <a:solidFill>
                  <a:srgbClr val="080808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0A0A0A"/>
                </a:solidFill>
                <a:latin typeface="Arial MT"/>
                <a:cs typeface="Arial MT"/>
              </a:rPr>
              <a:t>cost</a:t>
            </a:r>
            <a:r>
              <a:rPr sz="800" spc="-25" dirty="0">
                <a:solidFill>
                  <a:srgbClr val="0A0A0A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070707"/>
                </a:solidFill>
                <a:latin typeface="Arial MT"/>
                <a:cs typeface="Arial MT"/>
              </a:rPr>
              <a:t>savings.</a:t>
            </a:r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8767"/>
            <a:ext cx="341333" cy="452323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5999" y="1630679"/>
            <a:ext cx="1977904" cy="9265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63619" y="502919"/>
            <a:ext cx="88380" cy="347167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61713" y="2764535"/>
            <a:ext cx="1913905" cy="92049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61713" y="502919"/>
            <a:ext cx="1913905" cy="923544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594285" y="1620011"/>
            <a:ext cx="1969135" cy="0"/>
          </a:xfrm>
          <a:custGeom>
            <a:avLst/>
            <a:gdLst/>
            <a:ahLst/>
            <a:cxnLst/>
            <a:rect l="l" t="t" r="r" b="b"/>
            <a:pathLst>
              <a:path w="1969135">
                <a:moveTo>
                  <a:pt x="0" y="0"/>
                </a:moveTo>
                <a:lnTo>
                  <a:pt x="1968761" y="0"/>
                </a:lnTo>
              </a:path>
            </a:pathLst>
          </a:custGeom>
          <a:ln w="3175">
            <a:solidFill>
              <a:srgbClr val="2F4B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73904" y="2753867"/>
            <a:ext cx="1914525" cy="0"/>
          </a:xfrm>
          <a:custGeom>
            <a:avLst/>
            <a:gdLst/>
            <a:ahLst/>
            <a:cxnLst/>
            <a:rect l="l" t="t" r="r" b="b"/>
            <a:pathLst>
              <a:path w="1914525">
                <a:moveTo>
                  <a:pt x="0" y="0"/>
                </a:moveTo>
                <a:lnTo>
                  <a:pt x="1913904" y="0"/>
                </a:lnTo>
              </a:path>
            </a:pathLst>
          </a:custGeom>
          <a:ln w="3175">
            <a:solidFill>
              <a:srgbClr val="035B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77333" y="0"/>
            <a:ext cx="3051175" cy="4569460"/>
          </a:xfrm>
          <a:custGeom>
            <a:avLst/>
            <a:gdLst/>
            <a:ahLst/>
            <a:cxnLst/>
            <a:rect l="l" t="t" r="r" b="b"/>
            <a:pathLst>
              <a:path w="3051175" h="4569460">
                <a:moveTo>
                  <a:pt x="3051048" y="4568952"/>
                </a:moveTo>
                <a:lnTo>
                  <a:pt x="0" y="4568952"/>
                </a:lnTo>
                <a:lnTo>
                  <a:pt x="0" y="0"/>
                </a:lnTo>
                <a:lnTo>
                  <a:pt x="3051048" y="0"/>
                </a:lnTo>
                <a:lnTo>
                  <a:pt x="3051048" y="4568952"/>
                </a:lnTo>
                <a:close/>
              </a:path>
            </a:pathLst>
          </a:custGeom>
          <a:solidFill>
            <a:srgbClr val="214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556825" y="1796033"/>
            <a:ext cx="2261870" cy="90043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684530" marR="5080" indent="-339725">
              <a:lnSpc>
                <a:spcPts val="2540"/>
              </a:lnSpc>
              <a:spcBef>
                <a:spcPts val="215"/>
              </a:spcBef>
            </a:pPr>
            <a:r>
              <a:rPr sz="2150" spc="-10" dirty="0">
                <a:solidFill>
                  <a:srgbClr val="FFFFFF"/>
                </a:solidFill>
                <a:latin typeface="Arial MT"/>
                <a:cs typeface="Arial MT"/>
              </a:rPr>
              <a:t>Implementation </a:t>
            </a:r>
            <a:r>
              <a:rPr sz="2150" spc="-95" dirty="0">
                <a:solidFill>
                  <a:srgbClr val="FFFFFF"/>
                </a:solidFill>
                <a:latin typeface="Arial MT"/>
                <a:cs typeface="Arial MT"/>
              </a:rPr>
              <a:t>Plan</a:t>
            </a:r>
            <a:r>
              <a:rPr sz="2150" spc="-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50" spc="-40" dirty="0">
                <a:solidFill>
                  <a:srgbClr val="FFFFFF"/>
                </a:solidFill>
                <a:latin typeface="Arial MT"/>
                <a:cs typeface="Arial MT"/>
              </a:rPr>
              <a:t>Timeline</a:t>
            </a:r>
            <a:endParaRPr sz="2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Phases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Implementation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Over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6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0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00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Months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3956" rIns="0" bIns="0" rtlCol="0">
            <a:spAutoFit/>
          </a:bodyPr>
          <a:lstStyle/>
          <a:p>
            <a:pPr marL="147320">
              <a:lnSpc>
                <a:spcPct val="100000"/>
              </a:lnSpc>
              <a:spcBef>
                <a:spcPts val="100"/>
              </a:spcBef>
            </a:pPr>
            <a:r>
              <a:rPr spc="65" dirty="0"/>
              <a:t>Month</a:t>
            </a:r>
            <a:r>
              <a:rPr spc="-75" dirty="0"/>
              <a:t> </a:t>
            </a:r>
            <a:r>
              <a:rPr dirty="0"/>
              <a:t>1-</a:t>
            </a:r>
            <a:r>
              <a:rPr spc="-50" dirty="0"/>
              <a:t>2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743609" y="2764027"/>
            <a:ext cx="8102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95" dirty="0">
                <a:solidFill>
                  <a:srgbClr val="00D1A3"/>
                </a:solidFill>
                <a:latin typeface="Arial MT"/>
                <a:cs typeface="Arial MT"/>
              </a:rPr>
              <a:t>Month</a:t>
            </a:r>
            <a:r>
              <a:rPr sz="1200" spc="25" dirty="0">
                <a:solidFill>
                  <a:srgbClr val="00D1A3"/>
                </a:solidFill>
                <a:latin typeface="Arial MT"/>
                <a:cs typeface="Arial MT"/>
              </a:rPr>
              <a:t> </a:t>
            </a:r>
            <a:r>
              <a:rPr sz="1200" spc="70" dirty="0">
                <a:solidFill>
                  <a:srgbClr val="00CFA3"/>
                </a:solidFill>
                <a:latin typeface="Arial MT"/>
                <a:cs typeface="Arial MT"/>
              </a:rPr>
              <a:t>7-</a:t>
            </a:r>
            <a:r>
              <a:rPr sz="1200" spc="40" dirty="0">
                <a:solidFill>
                  <a:srgbClr val="00CFA3"/>
                </a:solidFill>
                <a:latin typeface="Arial MT"/>
                <a:cs typeface="Arial MT"/>
              </a:rPr>
              <a:t>9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46376" y="1626870"/>
            <a:ext cx="810260" cy="215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50" spc="55" dirty="0">
                <a:solidFill>
                  <a:srgbClr val="08B5F4"/>
                </a:solidFill>
                <a:latin typeface="Arial MT"/>
                <a:cs typeface="Arial MT"/>
              </a:rPr>
              <a:t>Month</a:t>
            </a:r>
            <a:r>
              <a:rPr sz="1250" spc="125" dirty="0">
                <a:solidFill>
                  <a:srgbClr val="08B5F4"/>
                </a:solidFill>
                <a:latin typeface="Arial MT"/>
                <a:cs typeface="Arial MT"/>
              </a:rPr>
              <a:t> </a:t>
            </a:r>
            <a:r>
              <a:rPr sz="1250" dirty="0">
                <a:solidFill>
                  <a:srgbClr val="0ABAF6"/>
                </a:solidFill>
                <a:latin typeface="Arial MT"/>
                <a:cs typeface="Arial MT"/>
              </a:rPr>
              <a:t>3-</a:t>
            </a:r>
            <a:r>
              <a:rPr sz="1250" spc="5" dirty="0">
                <a:solidFill>
                  <a:srgbClr val="0ABAF6"/>
                </a:solidFill>
                <a:latin typeface="Arial MT"/>
                <a:cs typeface="Arial MT"/>
              </a:rPr>
              <a:t>6</a:t>
            </a:r>
            <a:endParaRPr sz="1250">
              <a:latin typeface="Arial MT"/>
              <a:cs typeface="Arial MT"/>
            </a:endParaRPr>
          </a:p>
        </p:txBody>
      </p:sp>
      <p:pic>
        <p:nvPicPr>
          <p:cNvPr id="4098" name="Picture 2" descr="C:\Users\HITESH\Downloads\Screenshot 2025-02-19 113152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2600" y="3429000"/>
            <a:ext cx="2171700" cy="1143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4952" cy="4572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03412" y="1876238"/>
            <a:ext cx="1141730" cy="77216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 indent="-2540" algn="ctr">
              <a:lnSpc>
                <a:spcPct val="114799"/>
              </a:lnSpc>
              <a:spcBef>
                <a:spcPts val="160"/>
              </a:spcBef>
            </a:pPr>
            <a:r>
              <a:rPr sz="950" spc="10" dirty="0">
                <a:solidFill>
                  <a:srgbClr val="030303"/>
                </a:solidFill>
                <a:latin typeface="Arial MT"/>
                <a:cs typeface="Arial MT"/>
              </a:rPr>
              <a:t>Enhanced</a:t>
            </a:r>
            <a:r>
              <a:rPr sz="950" spc="135" dirty="0">
                <a:solidFill>
                  <a:srgbClr val="030303"/>
                </a:solidFill>
                <a:latin typeface="Arial MT"/>
                <a:cs typeface="Arial MT"/>
              </a:rPr>
              <a:t> </a:t>
            </a:r>
            <a:r>
              <a:rPr sz="950" spc="-10" dirty="0">
                <a:solidFill>
                  <a:srgbClr val="030303"/>
                </a:solidFill>
                <a:latin typeface="Arial MT"/>
                <a:cs typeface="Arial MT"/>
              </a:rPr>
              <a:t>Energy </a:t>
            </a:r>
            <a:r>
              <a:rPr sz="850" spc="100" dirty="0">
                <a:solidFill>
                  <a:srgbClr val="030303"/>
                </a:solidFill>
                <a:latin typeface="Arial MT"/>
                <a:cs typeface="Arial MT"/>
              </a:rPr>
              <a:t>Monooement </a:t>
            </a:r>
            <a:r>
              <a:rPr sz="800" spc="-10" dirty="0">
                <a:solidFill>
                  <a:srgbClr val="030303"/>
                </a:solidFill>
                <a:latin typeface="Arial MT"/>
                <a:cs typeface="Arial MT"/>
              </a:rPr>
              <a:t>Implementing</a:t>
            </a:r>
            <a:r>
              <a:rPr sz="800" spc="15" dirty="0">
                <a:solidFill>
                  <a:srgbClr val="030303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030303"/>
                </a:solidFill>
                <a:latin typeface="Arial MT"/>
                <a:cs typeface="Arial MT"/>
              </a:rPr>
              <a:t>tracking </a:t>
            </a:r>
            <a:r>
              <a:rPr sz="800" dirty="0">
                <a:solidFill>
                  <a:srgbClr val="030303"/>
                </a:solidFill>
                <a:latin typeface="Arial MT"/>
                <a:cs typeface="Arial MT"/>
              </a:rPr>
              <a:t>systems</a:t>
            </a:r>
            <a:r>
              <a:rPr sz="800" spc="-5" dirty="0">
                <a:solidFill>
                  <a:srgbClr val="030303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050505"/>
                </a:solidFill>
                <a:latin typeface="Arial MT"/>
                <a:cs typeface="Arial MT"/>
              </a:rPr>
              <a:t>allows</a:t>
            </a:r>
            <a:r>
              <a:rPr sz="800" spc="-15" dirty="0">
                <a:solidFill>
                  <a:srgbClr val="050505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070707"/>
                </a:solidFill>
                <a:latin typeface="Arial MT"/>
                <a:cs typeface="Arial MT"/>
              </a:rPr>
              <a:t>for</a:t>
            </a:r>
            <a:r>
              <a:rPr sz="800" spc="-40" dirty="0">
                <a:solidFill>
                  <a:srgbClr val="070707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030303"/>
                </a:solidFill>
                <a:latin typeface="Arial MT"/>
                <a:cs typeface="Arial MT"/>
              </a:rPr>
              <a:t>better </a:t>
            </a:r>
            <a:r>
              <a:rPr sz="800" dirty="0">
                <a:solidFill>
                  <a:srgbClr val="030303"/>
                </a:solidFill>
                <a:latin typeface="Arial MT"/>
                <a:cs typeface="Arial MT"/>
              </a:rPr>
              <a:t>monitoring</a:t>
            </a:r>
            <a:r>
              <a:rPr sz="800" spc="-10" dirty="0">
                <a:solidFill>
                  <a:srgbClr val="030303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050505"/>
                </a:solidFill>
                <a:latin typeface="Arial MT"/>
                <a:cs typeface="Arial MT"/>
              </a:rPr>
              <a:t>of</a:t>
            </a:r>
            <a:r>
              <a:rPr sz="800" spc="5" dirty="0">
                <a:solidFill>
                  <a:srgbClr val="050505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030303"/>
                </a:solidFill>
                <a:latin typeface="Arial MT"/>
                <a:cs typeface="Arial MT"/>
              </a:rPr>
              <a:t>energy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32855" y="1876238"/>
            <a:ext cx="1273810" cy="79375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 indent="-5080" algn="ctr">
              <a:lnSpc>
                <a:spcPct val="114700"/>
              </a:lnSpc>
              <a:spcBef>
                <a:spcPts val="165"/>
              </a:spcBef>
            </a:pPr>
            <a:r>
              <a:rPr sz="950" dirty="0">
                <a:solidFill>
                  <a:srgbClr val="030303"/>
                </a:solidFill>
                <a:latin typeface="Arial MT"/>
                <a:cs typeface="Arial MT"/>
              </a:rPr>
              <a:t>Cost</a:t>
            </a:r>
            <a:r>
              <a:rPr sz="950" spc="114" dirty="0">
                <a:solidFill>
                  <a:srgbClr val="030303"/>
                </a:solidFill>
                <a:latin typeface="Arial MT"/>
                <a:cs typeface="Arial MT"/>
              </a:rPr>
              <a:t> </a:t>
            </a:r>
            <a:r>
              <a:rPr sz="950" spc="-10" dirty="0">
                <a:solidFill>
                  <a:srgbClr val="030303"/>
                </a:solidFill>
                <a:latin typeface="Arial MT"/>
                <a:cs typeface="Arial MT"/>
              </a:rPr>
              <a:t>Reduction</a:t>
            </a:r>
            <a:r>
              <a:rPr sz="950" spc="500" dirty="0">
                <a:solidFill>
                  <a:srgbClr val="030303"/>
                </a:solidFill>
                <a:latin typeface="Arial MT"/>
                <a:cs typeface="Arial MT"/>
              </a:rPr>
              <a:t>  </a:t>
            </a:r>
            <a:r>
              <a:rPr sz="850" spc="-25" dirty="0">
                <a:solidFill>
                  <a:srgbClr val="030303"/>
                </a:solidFill>
                <a:latin typeface="Arial MT"/>
                <a:cs typeface="Arial MT"/>
              </a:rPr>
              <a:t>Efficient</a:t>
            </a:r>
            <a:r>
              <a:rPr sz="850" spc="60" dirty="0">
                <a:solidFill>
                  <a:srgbClr val="030303"/>
                </a:solidFill>
                <a:latin typeface="Arial MT"/>
                <a:cs typeface="Arial MT"/>
              </a:rPr>
              <a:t> </a:t>
            </a:r>
            <a:r>
              <a:rPr sz="850" spc="-65" dirty="0">
                <a:solidFill>
                  <a:srgbClr val="050505"/>
                </a:solidFill>
                <a:latin typeface="Arial MT"/>
                <a:cs typeface="Arial MT"/>
              </a:rPr>
              <a:t>energy</a:t>
            </a:r>
            <a:r>
              <a:rPr sz="850" spc="15" dirty="0">
                <a:solidFill>
                  <a:srgbClr val="050505"/>
                </a:solidFill>
                <a:latin typeface="Arial MT"/>
                <a:cs typeface="Arial MT"/>
              </a:rPr>
              <a:t> </a:t>
            </a:r>
            <a:r>
              <a:rPr sz="850" spc="-55" dirty="0">
                <a:solidFill>
                  <a:srgbClr val="050505"/>
                </a:solidFill>
                <a:latin typeface="Arial MT"/>
                <a:cs typeface="Arial MT"/>
              </a:rPr>
              <a:t>usage</a:t>
            </a:r>
            <a:r>
              <a:rPr sz="850" dirty="0">
                <a:solidFill>
                  <a:srgbClr val="050505"/>
                </a:solidFill>
                <a:latin typeface="Arial MT"/>
                <a:cs typeface="Arial MT"/>
              </a:rPr>
              <a:t> </a:t>
            </a:r>
            <a:r>
              <a:rPr sz="850" spc="-30" dirty="0">
                <a:solidFill>
                  <a:srgbClr val="030303"/>
                </a:solidFill>
                <a:latin typeface="Arial MT"/>
                <a:cs typeface="Arial MT"/>
              </a:rPr>
              <a:t>leads </a:t>
            </a:r>
            <a:r>
              <a:rPr sz="800" dirty="0">
                <a:solidFill>
                  <a:srgbClr val="050505"/>
                </a:solidFill>
                <a:latin typeface="Arial MT"/>
                <a:cs typeface="Arial MT"/>
              </a:rPr>
              <a:t>to</a:t>
            </a:r>
            <a:r>
              <a:rPr sz="800" spc="-35" dirty="0">
                <a:solidFill>
                  <a:srgbClr val="050505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070707"/>
                </a:solidFill>
                <a:latin typeface="Arial MT"/>
                <a:cs typeface="Arial MT"/>
              </a:rPr>
              <a:t>significant</a:t>
            </a:r>
            <a:r>
              <a:rPr sz="800" spc="25" dirty="0">
                <a:solidFill>
                  <a:srgbClr val="070707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050505"/>
                </a:solidFill>
                <a:latin typeface="Arial MT"/>
                <a:cs typeface="Arial MT"/>
              </a:rPr>
              <a:t>cost</a:t>
            </a:r>
            <a:r>
              <a:rPr sz="800" spc="15" dirty="0">
                <a:solidFill>
                  <a:srgbClr val="050505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050505"/>
                </a:solidFill>
                <a:latin typeface="Arial MT"/>
                <a:cs typeface="Arial MT"/>
              </a:rPr>
              <a:t>savings </a:t>
            </a:r>
            <a:r>
              <a:rPr sz="800" dirty="0">
                <a:solidFill>
                  <a:srgbClr val="050505"/>
                </a:solidFill>
                <a:latin typeface="Arial MT"/>
                <a:cs typeface="Arial MT"/>
              </a:rPr>
              <a:t>for</a:t>
            </a:r>
            <a:r>
              <a:rPr sz="800" spc="-35" dirty="0">
                <a:solidFill>
                  <a:srgbClr val="050505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030303"/>
                </a:solidFill>
                <a:latin typeface="Arial MT"/>
                <a:cs typeface="Arial MT"/>
              </a:rPr>
              <a:t>both</a:t>
            </a:r>
            <a:r>
              <a:rPr sz="800" spc="-20" dirty="0">
                <a:solidFill>
                  <a:srgbClr val="030303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050505"/>
                </a:solidFill>
                <a:latin typeface="Arial MT"/>
                <a:cs typeface="Arial MT"/>
              </a:rPr>
              <a:t>consumers</a:t>
            </a:r>
            <a:r>
              <a:rPr sz="800" spc="25" dirty="0">
                <a:solidFill>
                  <a:srgbClr val="050505"/>
                </a:solidFill>
                <a:latin typeface="Arial MT"/>
                <a:cs typeface="Arial MT"/>
              </a:rPr>
              <a:t> </a:t>
            </a:r>
            <a:r>
              <a:rPr sz="800" spc="-25" dirty="0">
                <a:solidFill>
                  <a:srgbClr val="010101"/>
                </a:solidFill>
                <a:latin typeface="Arial MT"/>
                <a:cs typeface="Arial MT"/>
              </a:rPr>
              <a:t>and</a:t>
            </a:r>
            <a:endParaRPr sz="8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310"/>
              </a:spcBef>
            </a:pPr>
            <a:r>
              <a:rPr sz="800" spc="-10" dirty="0">
                <a:solidFill>
                  <a:srgbClr val="030303"/>
                </a:solidFill>
                <a:latin typeface="Arial MT"/>
                <a:cs typeface="Arial MT"/>
              </a:rPr>
              <a:t>businesses.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0359" y="1899411"/>
            <a:ext cx="76708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000" spc="-25" dirty="0" smtClean="0">
              <a:solidFill>
                <a:srgbClr val="050505"/>
              </a:solidFill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54400" y="2133600"/>
            <a:ext cx="1255395" cy="45833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-6985" algn="ctr">
              <a:lnSpc>
                <a:spcPct val="114100"/>
              </a:lnSpc>
              <a:spcBef>
                <a:spcPts val="85"/>
              </a:spcBef>
            </a:pPr>
            <a:r>
              <a:rPr sz="850" dirty="0">
                <a:solidFill>
                  <a:srgbClr val="050505"/>
                </a:solidFill>
                <a:latin typeface="Calibri"/>
                <a:cs typeface="Calibri"/>
              </a:rPr>
              <a:t>Reducing</a:t>
            </a:r>
            <a:r>
              <a:rPr sz="850" spc="40" dirty="0">
                <a:solidFill>
                  <a:srgbClr val="050505"/>
                </a:solidFill>
                <a:latin typeface="Calibri"/>
                <a:cs typeface="Calibri"/>
              </a:rPr>
              <a:t> </a:t>
            </a:r>
            <a:r>
              <a:rPr sz="850" spc="-10" dirty="0">
                <a:solidFill>
                  <a:srgbClr val="050505"/>
                </a:solidFill>
                <a:latin typeface="Calibri"/>
                <a:cs typeface="Calibri"/>
              </a:rPr>
              <a:t>energy</a:t>
            </a:r>
            <a:r>
              <a:rPr sz="850" spc="500" dirty="0">
                <a:solidFill>
                  <a:srgbClr val="050505"/>
                </a:solidFill>
                <a:latin typeface="Calibri"/>
                <a:cs typeface="Calibri"/>
              </a:rPr>
              <a:t> </a:t>
            </a:r>
            <a:r>
              <a:rPr sz="850" spc="-10" dirty="0">
                <a:solidFill>
                  <a:srgbClr val="050505"/>
                </a:solidFill>
                <a:latin typeface="Calibri"/>
                <a:cs typeface="Calibri"/>
              </a:rPr>
              <a:t>consumption</a:t>
            </a:r>
            <a:r>
              <a:rPr sz="850" spc="70" dirty="0">
                <a:solidFill>
                  <a:srgbClr val="050505"/>
                </a:solidFill>
                <a:latin typeface="Calibri"/>
                <a:cs typeface="Calibri"/>
              </a:rPr>
              <a:t> </a:t>
            </a:r>
            <a:r>
              <a:rPr sz="850" spc="-10" dirty="0">
                <a:solidFill>
                  <a:srgbClr val="030303"/>
                </a:solidFill>
                <a:latin typeface="Calibri"/>
                <a:cs typeface="Calibri"/>
              </a:rPr>
              <a:t>contributes</a:t>
            </a:r>
            <a:r>
              <a:rPr sz="850" spc="55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850" spc="-25" dirty="0">
                <a:solidFill>
                  <a:srgbClr val="050505"/>
                </a:solidFill>
                <a:latin typeface="Calibri"/>
                <a:cs typeface="Calibri"/>
              </a:rPr>
              <a:t>to</a:t>
            </a:r>
            <a:r>
              <a:rPr sz="850" spc="500" dirty="0">
                <a:solidFill>
                  <a:srgbClr val="050505"/>
                </a:solidFill>
                <a:latin typeface="Calibri"/>
                <a:cs typeface="Calibri"/>
              </a:rPr>
              <a:t> </a:t>
            </a:r>
            <a:r>
              <a:rPr sz="850" dirty="0">
                <a:solidFill>
                  <a:srgbClr val="080808"/>
                </a:solidFill>
                <a:latin typeface="Calibri"/>
                <a:cs typeface="Calibri"/>
              </a:rPr>
              <a:t>a</a:t>
            </a:r>
            <a:r>
              <a:rPr sz="850" spc="10" dirty="0">
                <a:solidFill>
                  <a:srgbClr val="080808"/>
                </a:solidFill>
                <a:latin typeface="Calibri"/>
                <a:cs typeface="Calibri"/>
              </a:rPr>
              <a:t> </a:t>
            </a:r>
            <a:r>
              <a:rPr sz="850" dirty="0">
                <a:solidFill>
                  <a:srgbClr val="050505"/>
                </a:solidFill>
                <a:latin typeface="Calibri"/>
                <a:cs typeface="Calibri"/>
              </a:rPr>
              <a:t>smaller</a:t>
            </a:r>
            <a:r>
              <a:rPr sz="850" spc="-10" dirty="0">
                <a:solidFill>
                  <a:srgbClr val="050505"/>
                </a:solidFill>
                <a:latin typeface="Calibri"/>
                <a:cs typeface="Calibri"/>
              </a:rPr>
              <a:t> </a:t>
            </a:r>
            <a:r>
              <a:rPr sz="850" dirty="0">
                <a:solidFill>
                  <a:srgbClr val="050505"/>
                </a:solidFill>
                <a:latin typeface="Calibri"/>
                <a:cs typeface="Calibri"/>
              </a:rPr>
              <a:t>carbon</a:t>
            </a:r>
            <a:r>
              <a:rPr sz="850" spc="15" dirty="0">
                <a:solidFill>
                  <a:srgbClr val="050505"/>
                </a:solidFill>
                <a:latin typeface="Calibri"/>
                <a:cs typeface="Calibri"/>
              </a:rPr>
              <a:t> </a:t>
            </a:r>
            <a:r>
              <a:rPr sz="850" spc="-10" dirty="0">
                <a:solidFill>
                  <a:srgbClr val="030303"/>
                </a:solidFill>
                <a:latin typeface="Calibri"/>
                <a:cs typeface="Calibri"/>
              </a:rPr>
              <a:t>footprint</a:t>
            </a:r>
            <a:endParaRPr sz="85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08532" y="1863851"/>
            <a:ext cx="1105535" cy="805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4445" algn="ctr">
              <a:lnSpc>
                <a:spcPct val="120300"/>
              </a:lnSpc>
              <a:spcBef>
                <a:spcPts val="135"/>
              </a:spcBef>
              <a:tabLst>
                <a:tab pos="901700" algn="l"/>
              </a:tabLst>
            </a:pPr>
            <a:r>
              <a:rPr sz="1000" spc="-10" dirty="0">
                <a:solidFill>
                  <a:srgbClr val="050505"/>
                </a:solidFill>
                <a:latin typeface="Arial MT"/>
                <a:cs typeface="Arial MT"/>
              </a:rPr>
              <a:t>Automoted</a:t>
            </a:r>
            <a:r>
              <a:rPr sz="1000" dirty="0">
                <a:solidFill>
                  <a:srgbClr val="050505"/>
                </a:solidFill>
                <a:latin typeface="Arial MT"/>
                <a:cs typeface="Arial MT"/>
              </a:rPr>
              <a:t>	</a:t>
            </a:r>
            <a:r>
              <a:rPr sz="1000" spc="-25" dirty="0">
                <a:solidFill>
                  <a:srgbClr val="080808"/>
                </a:solidFill>
                <a:latin typeface="Arial MT"/>
                <a:cs typeface="Arial MT"/>
              </a:rPr>
              <a:t>ng </a:t>
            </a:r>
            <a:r>
              <a:rPr sz="800" spc="-10" dirty="0">
                <a:solidFill>
                  <a:srgbClr val="050505"/>
                </a:solidFill>
                <a:latin typeface="Arial MT"/>
                <a:cs typeface="Arial MT"/>
              </a:rPr>
              <a:t>Automation</a:t>
            </a:r>
            <a:r>
              <a:rPr sz="800" spc="35" dirty="0">
                <a:solidFill>
                  <a:srgbClr val="050505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050505"/>
                </a:solidFill>
                <a:latin typeface="Arial MT"/>
                <a:cs typeface="Arial MT"/>
              </a:rPr>
              <a:t>simplifies </a:t>
            </a:r>
            <a:r>
              <a:rPr sz="800" spc="-10" dirty="0">
                <a:solidFill>
                  <a:srgbClr val="030303"/>
                </a:solidFill>
                <a:latin typeface="Arial MT"/>
                <a:cs typeface="Arial MT"/>
              </a:rPr>
              <a:t>invoicing</a:t>
            </a:r>
            <a:r>
              <a:rPr sz="800" spc="30" dirty="0">
                <a:solidFill>
                  <a:srgbClr val="030303"/>
                </a:solidFill>
                <a:latin typeface="Arial MT"/>
                <a:cs typeface="Arial MT"/>
              </a:rPr>
              <a:t> </a:t>
            </a:r>
            <a:r>
              <a:rPr sz="800" spc="-35" dirty="0">
                <a:solidFill>
                  <a:srgbClr val="070707"/>
                </a:solidFill>
                <a:latin typeface="Arial MT"/>
                <a:cs typeface="Arial MT"/>
              </a:rPr>
              <a:t>and</a:t>
            </a:r>
            <a:r>
              <a:rPr sz="800" spc="-20" dirty="0">
                <a:solidFill>
                  <a:srgbClr val="070707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030303"/>
                </a:solidFill>
                <a:latin typeface="Arial MT"/>
                <a:cs typeface="Arial MT"/>
              </a:rPr>
              <a:t>payments, </a:t>
            </a:r>
            <a:r>
              <a:rPr sz="800" spc="-20" dirty="0">
                <a:solidFill>
                  <a:srgbClr val="030303"/>
                </a:solidFill>
                <a:latin typeface="Arial MT"/>
                <a:cs typeface="Arial MT"/>
              </a:rPr>
              <a:t>enhancing</a:t>
            </a:r>
            <a:r>
              <a:rPr sz="800" spc="5" dirty="0">
                <a:solidFill>
                  <a:srgbClr val="030303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050505"/>
                </a:solidFill>
                <a:latin typeface="Arial MT"/>
                <a:cs typeface="Arial MT"/>
              </a:rPr>
              <a:t>the</a:t>
            </a:r>
            <a:r>
              <a:rPr sz="800" spc="-55" dirty="0">
                <a:solidFill>
                  <a:srgbClr val="050505"/>
                </a:solidFill>
                <a:latin typeface="Arial MT"/>
                <a:cs typeface="Arial MT"/>
              </a:rPr>
              <a:t> </a:t>
            </a:r>
            <a:r>
              <a:rPr sz="800" spc="-20" dirty="0">
                <a:solidFill>
                  <a:srgbClr val="050505"/>
                </a:solidFill>
                <a:latin typeface="Arial MT"/>
                <a:cs typeface="Arial MT"/>
              </a:rPr>
              <a:t>user </a:t>
            </a:r>
            <a:r>
              <a:rPr sz="800" spc="-25" dirty="0">
                <a:solidFill>
                  <a:srgbClr val="050505"/>
                </a:solidFill>
                <a:latin typeface="Arial MT"/>
                <a:cs typeface="Arial MT"/>
              </a:rPr>
              <a:t>experience</a:t>
            </a:r>
            <a:r>
              <a:rPr sz="800" spc="25" dirty="0">
                <a:solidFill>
                  <a:srgbClr val="050505"/>
                </a:solidFill>
                <a:latin typeface="Arial MT"/>
                <a:cs typeface="Arial MT"/>
              </a:rPr>
              <a:t> </a:t>
            </a:r>
            <a:r>
              <a:rPr sz="800" spc="-25" dirty="0">
                <a:solidFill>
                  <a:srgbClr val="030303"/>
                </a:solidFill>
                <a:latin typeface="Arial MT"/>
                <a:cs typeface="Arial MT"/>
              </a:rPr>
              <a:t>and</a:t>
            </a:r>
            <a:r>
              <a:rPr sz="800" spc="-20" dirty="0">
                <a:solidFill>
                  <a:srgbClr val="030303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010101"/>
                </a:solidFill>
                <a:latin typeface="Arial MT"/>
                <a:cs typeface="Arial MT"/>
              </a:rPr>
              <a:t>reducing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18775" y="1899411"/>
            <a:ext cx="1275080" cy="707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905" algn="ctr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80808"/>
                </a:solidFill>
                <a:latin typeface="Arial MT"/>
                <a:cs typeface="Arial MT"/>
              </a:rPr>
              <a:t>Informed</a:t>
            </a:r>
            <a:r>
              <a:rPr sz="1000" spc="150" dirty="0">
                <a:solidFill>
                  <a:srgbClr val="080808"/>
                </a:solidFill>
                <a:latin typeface="Arial MT"/>
                <a:cs typeface="Arial MT"/>
              </a:rPr>
              <a:t> </a:t>
            </a:r>
            <a:r>
              <a:rPr sz="1000" spc="-10" dirty="0">
                <a:solidFill>
                  <a:srgbClr val="0A0A0A"/>
                </a:solidFill>
                <a:latin typeface="Arial MT"/>
                <a:cs typeface="Arial MT"/>
              </a:rPr>
              <a:t>Consumer</a:t>
            </a:r>
            <a:endParaRPr sz="1000">
              <a:latin typeface="Arial MT"/>
              <a:cs typeface="Arial MT"/>
            </a:endParaRPr>
          </a:p>
          <a:p>
            <a:pPr marL="12700" marR="5080" indent="2540" algn="ctr">
              <a:lnSpc>
                <a:spcPct val="114100"/>
              </a:lnSpc>
              <a:spcBef>
                <a:spcPts val="675"/>
              </a:spcBef>
            </a:pPr>
            <a:r>
              <a:rPr sz="850" spc="-45" dirty="0">
                <a:solidFill>
                  <a:srgbClr val="050505"/>
                </a:solidFill>
                <a:latin typeface="Arial MT"/>
                <a:cs typeface="Arial MT"/>
              </a:rPr>
              <a:t>Access</a:t>
            </a:r>
            <a:r>
              <a:rPr sz="850" spc="35" dirty="0">
                <a:solidFill>
                  <a:srgbClr val="050505"/>
                </a:solidFill>
                <a:latin typeface="Arial MT"/>
                <a:cs typeface="Arial MT"/>
              </a:rPr>
              <a:t> </a:t>
            </a:r>
            <a:r>
              <a:rPr sz="850" spc="-10" dirty="0">
                <a:solidFill>
                  <a:srgbClr val="070707"/>
                </a:solidFill>
                <a:latin typeface="Arial MT"/>
                <a:cs typeface="Arial MT"/>
              </a:rPr>
              <a:t>to</a:t>
            </a:r>
            <a:r>
              <a:rPr sz="850" spc="-25" dirty="0">
                <a:solidFill>
                  <a:srgbClr val="070707"/>
                </a:solidFill>
                <a:latin typeface="Arial MT"/>
                <a:cs typeface="Arial MT"/>
              </a:rPr>
              <a:t> </a:t>
            </a:r>
            <a:r>
              <a:rPr sz="850" spc="-60" dirty="0">
                <a:solidFill>
                  <a:srgbClr val="050505"/>
                </a:solidFill>
                <a:latin typeface="Arial MT"/>
                <a:cs typeface="Arial MT"/>
              </a:rPr>
              <a:t>usage</a:t>
            </a:r>
            <a:r>
              <a:rPr sz="850" spc="10" dirty="0">
                <a:solidFill>
                  <a:srgbClr val="050505"/>
                </a:solidFill>
                <a:latin typeface="Arial MT"/>
                <a:cs typeface="Arial MT"/>
              </a:rPr>
              <a:t> </a:t>
            </a:r>
            <a:r>
              <a:rPr sz="850" spc="-20" dirty="0">
                <a:solidFill>
                  <a:srgbClr val="050505"/>
                </a:solidFill>
                <a:latin typeface="Arial MT"/>
                <a:cs typeface="Arial MT"/>
              </a:rPr>
              <a:t>data </a:t>
            </a:r>
            <a:r>
              <a:rPr sz="850" spc="-45" dirty="0">
                <a:solidFill>
                  <a:srgbClr val="030303"/>
                </a:solidFill>
                <a:latin typeface="Arial MT"/>
                <a:cs typeface="Arial MT"/>
              </a:rPr>
              <a:t>enables</a:t>
            </a:r>
            <a:r>
              <a:rPr sz="850" dirty="0">
                <a:solidFill>
                  <a:srgbClr val="030303"/>
                </a:solidFill>
                <a:latin typeface="Arial MT"/>
                <a:cs typeface="Arial MT"/>
              </a:rPr>
              <a:t> </a:t>
            </a:r>
            <a:r>
              <a:rPr sz="850" spc="-40" dirty="0">
                <a:solidFill>
                  <a:srgbClr val="050505"/>
                </a:solidFill>
                <a:latin typeface="Arial MT"/>
                <a:cs typeface="Arial MT"/>
              </a:rPr>
              <a:t>consumers</a:t>
            </a:r>
            <a:r>
              <a:rPr sz="850" spc="20" dirty="0">
                <a:solidFill>
                  <a:srgbClr val="050505"/>
                </a:solidFill>
                <a:latin typeface="Arial MT"/>
                <a:cs typeface="Arial MT"/>
              </a:rPr>
              <a:t> </a:t>
            </a:r>
            <a:r>
              <a:rPr sz="850" dirty="0">
                <a:solidFill>
                  <a:srgbClr val="050505"/>
                </a:solidFill>
                <a:latin typeface="Arial MT"/>
                <a:cs typeface="Arial MT"/>
              </a:rPr>
              <a:t>to</a:t>
            </a:r>
            <a:r>
              <a:rPr sz="850" spc="-25" dirty="0">
                <a:solidFill>
                  <a:srgbClr val="050505"/>
                </a:solidFill>
                <a:latin typeface="Arial MT"/>
                <a:cs typeface="Arial MT"/>
              </a:rPr>
              <a:t> </a:t>
            </a:r>
            <a:r>
              <a:rPr sz="850" spc="-55" dirty="0">
                <a:solidFill>
                  <a:srgbClr val="030303"/>
                </a:solidFill>
                <a:latin typeface="Arial MT"/>
                <a:cs typeface="Arial MT"/>
              </a:rPr>
              <a:t>make</a:t>
            </a:r>
            <a:r>
              <a:rPr sz="850" spc="-30" dirty="0">
                <a:solidFill>
                  <a:srgbClr val="030303"/>
                </a:solidFill>
                <a:latin typeface="Arial MT"/>
                <a:cs typeface="Arial MT"/>
              </a:rPr>
              <a:t> </a:t>
            </a:r>
            <a:r>
              <a:rPr sz="850" spc="-30" dirty="0">
                <a:solidFill>
                  <a:srgbClr val="050505"/>
                </a:solidFill>
                <a:latin typeface="Arial MT"/>
                <a:cs typeface="Arial MT"/>
              </a:rPr>
              <a:t>smarter</a:t>
            </a:r>
            <a:r>
              <a:rPr sz="850" dirty="0">
                <a:solidFill>
                  <a:srgbClr val="050505"/>
                </a:solidFill>
                <a:latin typeface="Arial MT"/>
                <a:cs typeface="Arial MT"/>
              </a:rPr>
              <a:t> </a:t>
            </a:r>
            <a:r>
              <a:rPr sz="850" spc="-30" dirty="0">
                <a:solidFill>
                  <a:srgbClr val="030303"/>
                </a:solidFill>
                <a:latin typeface="Arial MT"/>
                <a:cs typeface="Arial MT"/>
              </a:rPr>
              <a:t>choices</a:t>
            </a:r>
            <a:r>
              <a:rPr sz="850" spc="5" dirty="0">
                <a:solidFill>
                  <a:srgbClr val="030303"/>
                </a:solidFill>
                <a:latin typeface="Arial MT"/>
                <a:cs typeface="Arial MT"/>
              </a:rPr>
              <a:t> </a:t>
            </a:r>
            <a:r>
              <a:rPr sz="850" spc="-50" dirty="0">
                <a:solidFill>
                  <a:srgbClr val="050505"/>
                </a:solidFill>
                <a:latin typeface="Arial MT"/>
                <a:cs typeface="Arial MT"/>
              </a:rPr>
              <a:t>about</a:t>
            </a:r>
            <a:r>
              <a:rPr sz="850" spc="-15" dirty="0">
                <a:solidFill>
                  <a:srgbClr val="050505"/>
                </a:solidFill>
                <a:latin typeface="Arial MT"/>
                <a:cs typeface="Arial MT"/>
              </a:rPr>
              <a:t> </a:t>
            </a:r>
            <a:r>
              <a:rPr sz="850" spc="-10" dirty="0">
                <a:solidFill>
                  <a:srgbClr val="050505"/>
                </a:solidFill>
                <a:latin typeface="Arial MT"/>
                <a:cs typeface="Arial MT"/>
              </a:rPr>
              <a:t>their</a:t>
            </a:r>
            <a:endParaRPr sz="850">
              <a:latin typeface="Arial MT"/>
              <a:cs typeface="Arial MT"/>
            </a:endParaRPr>
          </a:p>
        </p:txBody>
      </p:sp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97600" y="4152900"/>
            <a:ext cx="16002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97800" y="4038600"/>
            <a:ext cx="2476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Snip Diagonal Corner Rectangle 13"/>
          <p:cNvSpPr/>
          <p:nvPr/>
        </p:nvSpPr>
        <p:spPr>
          <a:xfrm>
            <a:off x="6426200" y="2133600"/>
            <a:ext cx="838200" cy="45719"/>
          </a:xfrm>
          <a:prstGeom prst="snip2Diag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nip Diagonal Corner Rectangle 14"/>
          <p:cNvSpPr/>
          <p:nvPr/>
        </p:nvSpPr>
        <p:spPr>
          <a:xfrm>
            <a:off x="3683000" y="2133600"/>
            <a:ext cx="838200" cy="45719"/>
          </a:xfrm>
          <a:prstGeom prst="snip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5428" y="414527"/>
            <a:ext cx="792380" cy="65836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02666" y="396240"/>
            <a:ext cx="3797333" cy="676655"/>
          </a:xfrm>
          <a:prstGeom prst="rect">
            <a:avLst/>
          </a:prstGeom>
        </p:spPr>
      </p:pic>
      <p:pic>
        <p:nvPicPr>
          <p:cNvPr id="15362" name="Picture 2" descr="C:\Users\HITESH\Downloads\Screenshot 2025-02-19 11080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1600" y="1295400"/>
            <a:ext cx="7848600" cy="32124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33" y="4199466"/>
              <a:ext cx="1337733" cy="203200"/>
            </a:xfrm>
            <a:prstGeom prst="rect">
              <a:avLst/>
            </a:prstGeom>
          </p:spPr>
        </p:pic>
      </p:grpSp>
      <p:pic>
        <p:nvPicPr>
          <p:cNvPr id="14337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92800" y="4038600"/>
            <a:ext cx="21240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933511" y="1188832"/>
            <a:ext cx="3463925" cy="44132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580"/>
              </a:spcBef>
            </a:pPr>
            <a:r>
              <a:rPr sz="1100" dirty="0">
                <a:solidFill>
                  <a:srgbClr val="050505"/>
                </a:solidFill>
                <a:latin typeface="Calibri"/>
                <a:cs typeface="Calibri"/>
              </a:rPr>
              <a:t>Accurate</a:t>
            </a:r>
            <a:r>
              <a:rPr sz="1100" spc="145" dirty="0">
                <a:solidFill>
                  <a:srgbClr val="050505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010101"/>
                </a:solidFill>
                <a:latin typeface="Calibri"/>
                <a:cs typeface="Calibri"/>
              </a:rPr>
              <a:t>Tracking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900" spc="-30" dirty="0">
                <a:solidFill>
                  <a:srgbClr val="050505"/>
                </a:solidFill>
                <a:latin typeface="Calibri"/>
                <a:cs typeface="Calibri"/>
              </a:rPr>
              <a:t>Provide</a:t>
            </a:r>
            <a:r>
              <a:rPr sz="900" spc="35" dirty="0">
                <a:solidFill>
                  <a:srgbClr val="050505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050505"/>
                </a:solidFill>
                <a:latin typeface="Calibri"/>
                <a:cs typeface="Calibri"/>
              </a:rPr>
              <a:t>precise</a:t>
            </a:r>
            <a:r>
              <a:rPr sz="900" spc="-15" dirty="0">
                <a:solidFill>
                  <a:srgbClr val="050505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050505"/>
                </a:solidFill>
                <a:latin typeface="Calibri"/>
                <a:cs typeface="Calibri"/>
              </a:rPr>
              <a:t>data</a:t>
            </a:r>
            <a:r>
              <a:rPr sz="900" spc="-10" dirty="0">
                <a:solidFill>
                  <a:srgbClr val="050505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050505"/>
                </a:solidFill>
                <a:latin typeface="Calibri"/>
                <a:cs typeface="Calibri"/>
              </a:rPr>
              <a:t>on</a:t>
            </a:r>
            <a:r>
              <a:rPr sz="900" spc="-10" dirty="0">
                <a:solidFill>
                  <a:srgbClr val="050505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030303"/>
                </a:solidFill>
                <a:latin typeface="Calibri"/>
                <a:cs typeface="Calibri"/>
              </a:rPr>
              <a:t>energy</a:t>
            </a:r>
            <a:r>
              <a:rPr sz="900" spc="20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030303"/>
                </a:solidFill>
                <a:latin typeface="Calibri"/>
                <a:cs typeface="Calibri"/>
              </a:rPr>
              <a:t>consumption,</a:t>
            </a:r>
            <a:r>
              <a:rPr sz="900" spc="35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030303"/>
                </a:solidFill>
                <a:latin typeface="Calibri"/>
                <a:cs typeface="Calibri"/>
              </a:rPr>
              <a:t>enabling</a:t>
            </a:r>
            <a:r>
              <a:rPr sz="900" spc="45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900" spc="-50" dirty="0">
                <a:solidFill>
                  <a:srgbClr val="050505"/>
                </a:solidFill>
                <a:latin typeface="Calibri"/>
                <a:cs typeface="Calibri"/>
              </a:rPr>
              <a:t>better</a:t>
            </a:r>
            <a:r>
              <a:rPr sz="900" spc="10" dirty="0">
                <a:solidFill>
                  <a:srgbClr val="050505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050505"/>
                </a:solidFill>
                <a:latin typeface="Calibri"/>
                <a:cs typeface="Calibri"/>
              </a:rPr>
              <a:t>decision-</a:t>
            </a:r>
            <a:r>
              <a:rPr sz="900" spc="-10" dirty="0">
                <a:solidFill>
                  <a:srgbClr val="050505"/>
                </a:solidFill>
                <a:latin typeface="Calibri"/>
                <a:cs typeface="Calibri"/>
              </a:rPr>
              <a:t>making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31513" y="2016379"/>
            <a:ext cx="3596004" cy="132651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565"/>
              </a:spcBef>
            </a:pPr>
            <a:r>
              <a:rPr sz="1050" spc="10" dirty="0">
                <a:solidFill>
                  <a:srgbClr val="080808"/>
                </a:solidFill>
                <a:latin typeface="Calibri"/>
                <a:cs typeface="Calibri"/>
              </a:rPr>
              <a:t>Automated</a:t>
            </a:r>
            <a:r>
              <a:rPr sz="1050" spc="200" dirty="0">
                <a:solidFill>
                  <a:srgbClr val="080808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0A0A0A"/>
                </a:solidFill>
                <a:latin typeface="Calibri"/>
                <a:cs typeface="Calibri"/>
              </a:rPr>
              <a:t>Billing</a:t>
            </a:r>
            <a:endParaRPr sz="1050">
              <a:latin typeface="Calibri"/>
              <a:cs typeface="Calibri"/>
            </a:endParaRPr>
          </a:p>
          <a:p>
            <a:pPr marL="17145">
              <a:lnSpc>
                <a:spcPct val="100000"/>
              </a:lnSpc>
              <a:spcBef>
                <a:spcPts val="405"/>
              </a:spcBef>
            </a:pPr>
            <a:r>
              <a:rPr sz="900" spc="-35" dirty="0">
                <a:solidFill>
                  <a:srgbClr val="050505"/>
                </a:solidFill>
                <a:latin typeface="Calibri"/>
                <a:cs typeface="Calibri"/>
              </a:rPr>
              <a:t>Streamline</a:t>
            </a:r>
            <a:r>
              <a:rPr sz="900" dirty="0">
                <a:solidFill>
                  <a:srgbClr val="050505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050505"/>
                </a:solidFill>
                <a:latin typeface="Calibri"/>
                <a:cs typeface="Calibri"/>
              </a:rPr>
              <a:t>billing</a:t>
            </a:r>
            <a:r>
              <a:rPr sz="900" spc="10" dirty="0">
                <a:solidFill>
                  <a:srgbClr val="050505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030303"/>
                </a:solidFill>
                <a:latin typeface="Calibri"/>
                <a:cs typeface="Calibri"/>
              </a:rPr>
              <a:t>processes </a:t>
            </a:r>
            <a:r>
              <a:rPr sz="900" spc="-45" dirty="0">
                <a:solidFill>
                  <a:srgbClr val="050505"/>
                </a:solidFill>
                <a:latin typeface="Calibri"/>
                <a:cs typeface="Calibri"/>
              </a:rPr>
              <a:t>to</a:t>
            </a:r>
            <a:r>
              <a:rPr sz="900" spc="-30" dirty="0">
                <a:solidFill>
                  <a:srgbClr val="050505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030303"/>
                </a:solidFill>
                <a:latin typeface="Calibri"/>
                <a:cs typeface="Calibri"/>
              </a:rPr>
              <a:t>reduce</a:t>
            </a:r>
            <a:r>
              <a:rPr sz="900" spc="-10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050505"/>
                </a:solidFill>
                <a:latin typeface="Calibri"/>
                <a:cs typeface="Calibri"/>
              </a:rPr>
              <a:t>errors</a:t>
            </a:r>
            <a:r>
              <a:rPr sz="900" spc="10" dirty="0">
                <a:solidFill>
                  <a:srgbClr val="050505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050505"/>
                </a:solidFill>
                <a:latin typeface="Calibri"/>
                <a:cs typeface="Calibri"/>
              </a:rPr>
              <a:t>and</a:t>
            </a:r>
            <a:r>
              <a:rPr sz="900" spc="-20" dirty="0">
                <a:solidFill>
                  <a:srgbClr val="050505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030303"/>
                </a:solidFill>
                <a:latin typeface="Calibri"/>
                <a:cs typeface="Calibri"/>
              </a:rPr>
              <a:t>improve</a:t>
            </a:r>
            <a:r>
              <a:rPr sz="900" spc="-5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050505"/>
                </a:solidFill>
                <a:latin typeface="Calibri"/>
                <a:cs typeface="Calibri"/>
              </a:rPr>
              <a:t>customer</a:t>
            </a:r>
            <a:r>
              <a:rPr sz="900" spc="40" dirty="0">
                <a:solidFill>
                  <a:srgbClr val="050505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latin typeface="Calibri"/>
                <a:cs typeface="Calibri"/>
              </a:rPr>
              <a:t>satisfaction.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90"/>
              </a:spcBef>
            </a:pP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spc="10" dirty="0">
                <a:solidFill>
                  <a:srgbClr val="050505"/>
                </a:solidFill>
                <a:latin typeface="Calibri"/>
                <a:cs typeface="Calibri"/>
              </a:rPr>
              <a:t>Usage</a:t>
            </a:r>
            <a:r>
              <a:rPr sz="1100" spc="70" dirty="0">
                <a:solidFill>
                  <a:srgbClr val="050505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080808"/>
                </a:solidFill>
                <a:latin typeface="Calibri"/>
                <a:cs typeface="Calibri"/>
              </a:rPr>
              <a:t>Forecasting</a:t>
            </a:r>
            <a:endParaRPr sz="1100">
              <a:latin typeface="Calibri"/>
              <a:cs typeface="Calibri"/>
            </a:endParaRPr>
          </a:p>
          <a:p>
            <a:pPr marL="15240" marR="462915" indent="-1270">
              <a:lnSpc>
                <a:spcPct val="106700"/>
              </a:lnSpc>
              <a:spcBef>
                <a:spcPts val="320"/>
              </a:spcBef>
            </a:pPr>
            <a:r>
              <a:rPr sz="900" spc="-35" dirty="0">
                <a:solidFill>
                  <a:srgbClr val="050505"/>
                </a:solidFill>
                <a:latin typeface="Calibri"/>
                <a:cs typeface="Calibri"/>
              </a:rPr>
              <a:t>Utilize</a:t>
            </a:r>
            <a:r>
              <a:rPr sz="900" spc="-15" dirty="0">
                <a:solidFill>
                  <a:srgbClr val="050505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030303"/>
                </a:solidFill>
                <a:latin typeface="Calibri"/>
                <a:cs typeface="Calibri"/>
              </a:rPr>
              <a:t>historical</a:t>
            </a:r>
            <a:r>
              <a:rPr sz="900" spc="45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030303"/>
                </a:solidFill>
                <a:latin typeface="Calibri"/>
                <a:cs typeface="Calibri"/>
              </a:rPr>
              <a:t>data</a:t>
            </a:r>
            <a:r>
              <a:rPr sz="900" spc="-30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070707"/>
                </a:solidFill>
                <a:latin typeface="Calibri"/>
                <a:cs typeface="Calibri"/>
              </a:rPr>
              <a:t>to</a:t>
            </a:r>
            <a:r>
              <a:rPr sz="900" spc="-10" dirty="0">
                <a:solidFill>
                  <a:srgbClr val="070707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050505"/>
                </a:solidFill>
                <a:latin typeface="Calibri"/>
                <a:cs typeface="Calibri"/>
              </a:rPr>
              <a:t>predict</a:t>
            </a:r>
            <a:r>
              <a:rPr sz="900" spc="25" dirty="0">
                <a:solidFill>
                  <a:srgbClr val="050505"/>
                </a:solidFill>
                <a:latin typeface="Calibri"/>
                <a:cs typeface="Calibri"/>
              </a:rPr>
              <a:t> </a:t>
            </a:r>
            <a:r>
              <a:rPr sz="900" spc="-50" dirty="0">
                <a:solidFill>
                  <a:srgbClr val="030303"/>
                </a:solidFill>
                <a:latin typeface="Calibri"/>
                <a:cs typeface="Calibri"/>
              </a:rPr>
              <a:t>future</a:t>
            </a:r>
            <a:r>
              <a:rPr sz="900" spc="15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050505"/>
                </a:solidFill>
                <a:latin typeface="Calibri"/>
                <a:cs typeface="Calibri"/>
              </a:rPr>
              <a:t>energy</a:t>
            </a:r>
            <a:r>
              <a:rPr sz="900" spc="5" dirty="0">
                <a:solidFill>
                  <a:srgbClr val="050505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010101"/>
                </a:solidFill>
                <a:latin typeface="Calibri"/>
                <a:cs typeface="Calibri"/>
              </a:rPr>
              <a:t>usage</a:t>
            </a:r>
            <a:r>
              <a:rPr sz="900" spc="15" dirty="0">
                <a:solidFill>
                  <a:srgbClr val="010101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050505"/>
                </a:solidFill>
                <a:latin typeface="Calibri"/>
                <a:cs typeface="Calibri"/>
              </a:rPr>
              <a:t>and</a:t>
            </a:r>
            <a:r>
              <a:rPr sz="900" spc="5" dirty="0">
                <a:solidFill>
                  <a:srgbClr val="050505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050505"/>
                </a:solidFill>
                <a:latin typeface="Calibri"/>
                <a:cs typeface="Calibri"/>
              </a:rPr>
              <a:t>inform</a:t>
            </a:r>
            <a:r>
              <a:rPr sz="900" spc="20" dirty="0">
                <a:solidFill>
                  <a:srgbClr val="050505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030303"/>
                </a:solidFill>
                <a:latin typeface="Calibri"/>
                <a:cs typeface="Calibri"/>
              </a:rPr>
              <a:t>energy</a:t>
            </a:r>
            <a:r>
              <a:rPr sz="900" spc="500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030303"/>
                </a:solidFill>
                <a:latin typeface="Calibri"/>
                <a:cs typeface="Calibri"/>
              </a:rPr>
              <a:t>management</a:t>
            </a:r>
            <a:r>
              <a:rPr sz="900" spc="40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latin typeface="Calibri"/>
                <a:cs typeface="Calibri"/>
              </a:rPr>
              <a:t>strategies.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69075" y="4171950"/>
            <a:ext cx="122872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97800" y="4038600"/>
            <a:ext cx="1905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33" y="4199466"/>
              <a:ext cx="1337733" cy="203200"/>
            </a:xfrm>
            <a:prstGeom prst="rect">
              <a:avLst/>
            </a:prstGeom>
          </p:spPr>
        </p:pic>
      </p:grp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97600" y="4152900"/>
            <a:ext cx="16002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97800" y="4038600"/>
            <a:ext cx="2476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33" y="4199466"/>
              <a:ext cx="1337733" cy="203200"/>
            </a:xfrm>
            <a:prstGeom prst="rect">
              <a:avLst/>
            </a:prstGeom>
          </p:spPr>
        </p:pic>
      </p:grp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97600" y="4152900"/>
            <a:ext cx="16002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97800" y="4038600"/>
            <a:ext cx="2476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33" y="4199466"/>
              <a:ext cx="1337733" cy="203200"/>
            </a:xfrm>
            <a:prstGeom prst="rect">
              <a:avLst/>
            </a:prstGeom>
          </p:spPr>
        </p:pic>
      </p:grp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97600" y="4152900"/>
            <a:ext cx="16002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97800" y="4038600"/>
            <a:ext cx="2476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577523" cy="4572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60952" y="2807207"/>
            <a:ext cx="429714" cy="43891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60952" y="2218944"/>
            <a:ext cx="429714" cy="35966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607237" y="4200144"/>
            <a:ext cx="1350645" cy="21653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45085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355"/>
              </a:spcBef>
              <a:tabLst>
                <a:tab pos="671195" algn="l"/>
              </a:tabLst>
            </a:pPr>
            <a:r>
              <a:rPr sz="650" spc="-10" dirty="0">
                <a:solidFill>
                  <a:srgbClr val="FFFFFF"/>
                </a:solidFill>
                <a:latin typeface="Courier New"/>
                <a:cs typeface="Courier New"/>
                <a:hlinkClick r:id="rId5"/>
              </a:rPr>
              <a:t>’œn'eó'1°nç</a:t>
            </a:r>
            <a:r>
              <a:rPr sz="650" dirty="0">
                <a:solidFill>
                  <a:srgbClr val="FFFFFF"/>
                </a:solidFill>
                <a:latin typeface="Courier New"/>
                <a:cs typeface="Courier New"/>
                <a:hlinkClick r:id="rId5"/>
              </a:rPr>
              <a:t>	</a:t>
            </a:r>
            <a:r>
              <a:rPr sz="650" spc="-25" dirty="0">
                <a:solidFill>
                  <a:srgbClr val="FFFFFF"/>
                </a:solidFill>
                <a:latin typeface="Courier New"/>
                <a:cs typeface="Courier New"/>
                <a:hlinkClick r:id="rId5"/>
              </a:rPr>
              <a:t>preseutotions</a:t>
            </a:r>
            <a:endParaRPr sz="650">
              <a:latin typeface="Courier New"/>
              <a:cs typeface="Courier New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860952" y="1423416"/>
            <a:ext cx="429895" cy="417830"/>
            <a:chOff x="4860952" y="1423416"/>
            <a:chExt cx="429895" cy="417830"/>
          </a:xfrm>
        </p:grpSpPr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60952" y="1594104"/>
              <a:ext cx="277333" cy="24688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60952" y="1423416"/>
              <a:ext cx="429714" cy="29870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53524" y="1655064"/>
              <a:ext cx="137142" cy="149351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386105" y="1274317"/>
            <a:ext cx="137668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080808"/>
                </a:solidFill>
                <a:latin typeface="Calibri"/>
                <a:cs typeface="Calibri"/>
              </a:rPr>
              <a:t>Software</a:t>
            </a:r>
            <a:r>
              <a:rPr sz="1050" spc="55" dirty="0">
                <a:solidFill>
                  <a:srgbClr val="080808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080808"/>
                </a:solidFill>
                <a:latin typeface="Calibri"/>
                <a:cs typeface="Calibri"/>
              </a:rPr>
              <a:t>Requirements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78997" y="1473200"/>
            <a:ext cx="2366010" cy="179641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5875" marR="32384" indent="-1905">
              <a:lnSpc>
                <a:spcPct val="106700"/>
              </a:lnSpc>
              <a:spcBef>
                <a:spcPts val="120"/>
              </a:spcBef>
            </a:pPr>
            <a:r>
              <a:rPr sz="900" spc="-10" dirty="0">
                <a:solidFill>
                  <a:srgbClr val="080808"/>
                </a:solidFill>
                <a:latin typeface="Calibri"/>
                <a:cs typeface="Calibri"/>
              </a:rPr>
              <a:t>Essential</a:t>
            </a:r>
            <a:r>
              <a:rPr sz="900" spc="10" dirty="0">
                <a:solidFill>
                  <a:srgbClr val="080808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0A0A0A"/>
                </a:solidFill>
                <a:latin typeface="Calibri"/>
                <a:cs typeface="Calibri"/>
              </a:rPr>
              <a:t>software</a:t>
            </a:r>
            <a:r>
              <a:rPr sz="900" spc="-10" dirty="0">
                <a:solidFill>
                  <a:srgbClr val="0A0A0A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080808"/>
                </a:solidFill>
                <a:latin typeface="Calibri"/>
                <a:cs typeface="Calibri"/>
              </a:rPr>
              <a:t>includes</a:t>
            </a:r>
            <a:r>
              <a:rPr sz="900" spc="-5" dirty="0">
                <a:solidFill>
                  <a:srgbClr val="080808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0A0A0A"/>
                </a:solidFill>
                <a:latin typeface="Calibri"/>
                <a:cs typeface="Calibri"/>
              </a:rPr>
              <a:t>data</a:t>
            </a:r>
            <a:r>
              <a:rPr sz="900" spc="-30" dirty="0">
                <a:solidFill>
                  <a:srgbClr val="0A0A0A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080808"/>
                </a:solidFill>
                <a:latin typeface="Calibri"/>
                <a:cs typeface="Calibri"/>
              </a:rPr>
              <a:t>analytics</a:t>
            </a:r>
            <a:r>
              <a:rPr sz="900" spc="-5" dirty="0">
                <a:solidFill>
                  <a:srgbClr val="080808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070707"/>
                </a:solidFill>
                <a:latin typeface="Calibri"/>
                <a:cs typeface="Calibri"/>
              </a:rPr>
              <a:t>platforms</a:t>
            </a:r>
            <a:r>
              <a:rPr sz="900" spc="500" dirty="0">
                <a:solidFill>
                  <a:srgbClr val="070707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080808"/>
                </a:solidFill>
                <a:latin typeface="Calibri"/>
                <a:cs typeface="Calibri"/>
              </a:rPr>
              <a:t>and</a:t>
            </a:r>
            <a:r>
              <a:rPr sz="900" spc="-30" dirty="0">
                <a:solidFill>
                  <a:srgbClr val="080808"/>
                </a:solidFill>
                <a:latin typeface="Calibri"/>
                <a:cs typeface="Calibri"/>
              </a:rPr>
              <a:t> billing</a:t>
            </a:r>
            <a:r>
              <a:rPr sz="900" spc="-15" dirty="0">
                <a:solidFill>
                  <a:srgbClr val="080808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080808"/>
                </a:solidFill>
                <a:latin typeface="Calibri"/>
                <a:cs typeface="Calibri"/>
              </a:rPr>
              <a:t>management</a:t>
            </a:r>
            <a:r>
              <a:rPr sz="900" spc="55" dirty="0">
                <a:solidFill>
                  <a:srgbClr val="080808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080808"/>
                </a:solidFill>
                <a:latin typeface="Calibri"/>
                <a:cs typeface="Calibri"/>
              </a:rPr>
              <a:t>systems</a:t>
            </a:r>
            <a:r>
              <a:rPr sz="900" spc="10" dirty="0">
                <a:solidFill>
                  <a:srgbClr val="080808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0A0A0A"/>
                </a:solidFill>
                <a:latin typeface="Calibri"/>
                <a:cs typeface="Calibri"/>
              </a:rPr>
              <a:t>for</a:t>
            </a:r>
            <a:r>
              <a:rPr sz="900" spc="-15" dirty="0">
                <a:solidFill>
                  <a:srgbClr val="0A0A0A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080808"/>
                </a:solidFill>
                <a:latin typeface="Calibri"/>
                <a:cs typeface="Calibri"/>
              </a:rPr>
              <a:t>efficient</a:t>
            </a:r>
            <a:r>
              <a:rPr sz="900" spc="500" dirty="0">
                <a:solidFill>
                  <a:srgbClr val="080808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070707"/>
                </a:solidFill>
                <a:latin typeface="Calibri"/>
                <a:cs typeface="Calibri"/>
              </a:rPr>
              <a:t>operation.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1100" dirty="0">
                <a:solidFill>
                  <a:srgbClr val="0A0A0A"/>
                </a:solidFill>
                <a:latin typeface="Calibri"/>
                <a:cs typeface="Calibri"/>
              </a:rPr>
              <a:t>Hardware</a:t>
            </a:r>
            <a:r>
              <a:rPr sz="1100" spc="-5" dirty="0">
                <a:solidFill>
                  <a:srgbClr val="0A0A0A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080808"/>
                </a:solidFill>
                <a:latin typeface="Calibri"/>
                <a:cs typeface="Calibri"/>
              </a:rPr>
              <a:t>Components</a:t>
            </a:r>
            <a:endParaRPr sz="1100">
              <a:latin typeface="Calibri"/>
              <a:cs typeface="Calibri"/>
            </a:endParaRPr>
          </a:p>
          <a:p>
            <a:pPr marL="15875" marR="177800" indent="635">
              <a:lnSpc>
                <a:spcPct val="108900"/>
              </a:lnSpc>
              <a:spcBef>
                <a:spcPts val="295"/>
              </a:spcBef>
            </a:pPr>
            <a:r>
              <a:rPr sz="900" spc="-20" dirty="0">
                <a:solidFill>
                  <a:srgbClr val="050505"/>
                </a:solidFill>
                <a:latin typeface="Calibri"/>
                <a:cs typeface="Calibri"/>
              </a:rPr>
              <a:t>The</a:t>
            </a:r>
            <a:r>
              <a:rPr sz="900" spc="-30" dirty="0">
                <a:solidFill>
                  <a:srgbClr val="050505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030303"/>
                </a:solidFill>
                <a:latin typeface="Calibri"/>
                <a:cs typeface="Calibri"/>
              </a:rPr>
              <a:t>hardware</a:t>
            </a:r>
            <a:r>
              <a:rPr sz="900" spc="-10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050505"/>
                </a:solidFill>
                <a:latin typeface="Calibri"/>
                <a:cs typeface="Calibri"/>
              </a:rPr>
              <a:t>comprises</a:t>
            </a:r>
            <a:r>
              <a:rPr sz="900" spc="5" dirty="0">
                <a:solidFill>
                  <a:srgbClr val="050505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030303"/>
                </a:solidFill>
                <a:latin typeface="Calibri"/>
                <a:cs typeface="Calibri"/>
              </a:rPr>
              <a:t>smart</a:t>
            </a:r>
            <a:r>
              <a:rPr sz="900" spc="-15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050505"/>
                </a:solidFill>
                <a:latin typeface="Calibri"/>
                <a:cs typeface="Calibri"/>
              </a:rPr>
              <a:t>meters</a:t>
            </a:r>
            <a:r>
              <a:rPr sz="900" spc="5" dirty="0">
                <a:solidFill>
                  <a:srgbClr val="050505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070707"/>
                </a:solidFill>
                <a:latin typeface="Calibri"/>
                <a:cs typeface="Calibri"/>
              </a:rPr>
              <a:t>and</a:t>
            </a:r>
            <a:r>
              <a:rPr sz="900" spc="500" dirty="0">
                <a:solidFill>
                  <a:srgbClr val="070707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latin typeface="Calibri"/>
                <a:cs typeface="Calibri"/>
              </a:rPr>
              <a:t>communication</a:t>
            </a:r>
            <a:r>
              <a:rPr sz="900" spc="30" dirty="0">
                <a:latin typeface="Calibri"/>
                <a:cs typeface="Calibri"/>
              </a:rPr>
              <a:t> </a:t>
            </a:r>
            <a:r>
              <a:rPr sz="900" spc="-20" dirty="0">
                <a:latin typeface="Calibri"/>
                <a:cs typeface="Calibri"/>
              </a:rPr>
              <a:t>devices</a:t>
            </a:r>
            <a:r>
              <a:rPr sz="900" spc="30" dirty="0"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050505"/>
                </a:solidFill>
                <a:latin typeface="Calibri"/>
                <a:cs typeface="Calibri"/>
              </a:rPr>
              <a:t>crucial</a:t>
            </a:r>
            <a:r>
              <a:rPr sz="900" dirty="0">
                <a:solidFill>
                  <a:srgbClr val="050505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050505"/>
                </a:solidFill>
                <a:latin typeface="Calibri"/>
                <a:cs typeface="Calibri"/>
              </a:rPr>
              <a:t>for</a:t>
            </a:r>
            <a:r>
              <a:rPr sz="900" spc="-15" dirty="0">
                <a:solidFill>
                  <a:srgbClr val="050505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030303"/>
                </a:solidFill>
                <a:latin typeface="Calibri"/>
                <a:cs typeface="Calibri"/>
              </a:rPr>
              <a:t>accurate</a:t>
            </a:r>
            <a:r>
              <a:rPr sz="900" spc="15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050505"/>
                </a:solidFill>
                <a:latin typeface="Calibri"/>
                <a:cs typeface="Calibri"/>
              </a:rPr>
              <a:t>data</a:t>
            </a:r>
            <a:r>
              <a:rPr sz="900" spc="500" dirty="0">
                <a:solidFill>
                  <a:srgbClr val="050505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050505"/>
                </a:solidFill>
                <a:latin typeface="Calibri"/>
                <a:cs typeface="Calibri"/>
              </a:rPr>
              <a:t>collection.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1050" dirty="0">
                <a:solidFill>
                  <a:srgbClr val="050505"/>
                </a:solidFill>
                <a:latin typeface="Calibri"/>
                <a:cs typeface="Calibri"/>
              </a:rPr>
              <a:t>Networking</a:t>
            </a:r>
            <a:r>
              <a:rPr sz="1050" spc="180" dirty="0">
                <a:solidFill>
                  <a:srgbClr val="050505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030303"/>
                </a:solidFill>
                <a:latin typeface="Calibri"/>
                <a:cs typeface="Calibri"/>
              </a:rPr>
              <a:t>Infrastructure</a:t>
            </a:r>
            <a:endParaRPr sz="1050">
              <a:latin typeface="Calibri"/>
              <a:cs typeface="Calibri"/>
            </a:endParaRPr>
          </a:p>
          <a:p>
            <a:pPr marL="15875" marR="5080" indent="635">
              <a:lnSpc>
                <a:spcPct val="104400"/>
              </a:lnSpc>
              <a:spcBef>
                <a:spcPts val="330"/>
              </a:spcBef>
            </a:pPr>
            <a:r>
              <a:rPr sz="900" spc="-20" dirty="0">
                <a:solidFill>
                  <a:srgbClr val="030303"/>
                </a:solidFill>
                <a:latin typeface="Calibri"/>
                <a:cs typeface="Calibri"/>
              </a:rPr>
              <a:t>Secure</a:t>
            </a:r>
            <a:r>
              <a:rPr sz="900" spc="-5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900" spc="-50" dirty="0">
                <a:solidFill>
                  <a:srgbClr val="050505"/>
                </a:solidFill>
                <a:latin typeface="Calibri"/>
                <a:cs typeface="Calibri"/>
              </a:rPr>
              <a:t>internet</a:t>
            </a:r>
            <a:r>
              <a:rPr sz="900" spc="55" dirty="0">
                <a:solidFill>
                  <a:srgbClr val="050505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050505"/>
                </a:solidFill>
                <a:latin typeface="Calibri"/>
                <a:cs typeface="Calibri"/>
              </a:rPr>
              <a:t>connections</a:t>
            </a:r>
            <a:r>
              <a:rPr sz="900" spc="55" dirty="0">
                <a:solidFill>
                  <a:srgbClr val="050505"/>
                </a:solidFill>
                <a:latin typeface="Calibri"/>
                <a:cs typeface="Calibri"/>
              </a:rPr>
              <a:t> </a:t>
            </a:r>
            <a:r>
              <a:rPr sz="900" spc="-45" dirty="0">
                <a:solidFill>
                  <a:srgbClr val="050505"/>
                </a:solidFill>
                <a:latin typeface="Calibri"/>
                <a:cs typeface="Calibri"/>
              </a:rPr>
              <a:t>are</a:t>
            </a:r>
            <a:r>
              <a:rPr sz="900" spc="-5" dirty="0">
                <a:solidFill>
                  <a:srgbClr val="050505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050505"/>
                </a:solidFill>
                <a:latin typeface="Calibri"/>
                <a:cs typeface="Calibri"/>
              </a:rPr>
              <a:t>vital</a:t>
            </a:r>
            <a:r>
              <a:rPr sz="900" spc="-5" dirty="0">
                <a:solidFill>
                  <a:srgbClr val="050505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070707"/>
                </a:solidFill>
                <a:latin typeface="Calibri"/>
                <a:cs typeface="Calibri"/>
              </a:rPr>
              <a:t>for</a:t>
            </a:r>
            <a:r>
              <a:rPr sz="900" spc="-10" dirty="0">
                <a:solidFill>
                  <a:srgbClr val="070707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030303"/>
                </a:solidFill>
                <a:latin typeface="Calibri"/>
                <a:cs typeface="Calibri"/>
              </a:rPr>
              <a:t>reliable</a:t>
            </a:r>
            <a:r>
              <a:rPr sz="900" spc="35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030303"/>
                </a:solidFill>
                <a:latin typeface="Calibri"/>
                <a:cs typeface="Calibri"/>
              </a:rPr>
              <a:t>data</a:t>
            </a:r>
            <a:r>
              <a:rPr sz="900" spc="500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050505"/>
                </a:solidFill>
                <a:latin typeface="Calibri"/>
                <a:cs typeface="Calibri"/>
              </a:rPr>
              <a:t>transmission</a:t>
            </a:r>
            <a:r>
              <a:rPr sz="900" spc="5" dirty="0">
                <a:solidFill>
                  <a:srgbClr val="050505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030303"/>
                </a:solidFill>
                <a:latin typeface="Calibri"/>
                <a:cs typeface="Calibri"/>
              </a:rPr>
              <a:t>and</a:t>
            </a:r>
            <a:r>
              <a:rPr sz="900" spc="-5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070707"/>
                </a:solidFill>
                <a:latin typeface="Calibri"/>
                <a:cs typeface="Calibri"/>
              </a:rPr>
              <a:t>cloud</a:t>
            </a:r>
            <a:r>
              <a:rPr sz="900" dirty="0">
                <a:solidFill>
                  <a:srgbClr val="070707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050505"/>
                </a:solidFill>
                <a:latin typeface="Calibri"/>
                <a:cs typeface="Calibri"/>
              </a:rPr>
              <a:t>access.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</TotalTime>
  <Words>244</Words>
  <Application>Microsoft Office PowerPoint</Application>
  <PresentationFormat>Custom</PresentationFormat>
  <Paragraphs>38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Energy Usage Tracking and Automated Billing An in-depth exploration of energy tracking systems, highlighting their role in enhancing efficiency and automating billing processes for cost-effective energy management.</vt:lpstr>
      <vt:lpstr>Slide 2</vt:lpstr>
      <vt:lpstr>Slide 3</vt:lpstr>
      <vt:lpstr>Slide 4</vt:lpstr>
      <vt:lpstr>Slide 5</vt:lpstr>
      <vt:lpstr>Slide 6</vt:lpstr>
      <vt:lpstr>Slide 7</vt:lpstr>
      <vt:lpstr>Slide 8</vt:lpstr>
      <vt:lpstr>Software Requirements</vt:lpstr>
      <vt:lpstr>Slide 10</vt:lpstr>
      <vt:lpstr>Cose Studies on Energy Trocking Systems Demonstrating Effectiveness</vt:lpstr>
      <vt:lpstr>Slide 12</vt:lpstr>
      <vt:lpstr>Month 1-2</vt:lpstr>
      <vt:lpstr>Slide 14</vt:lpstr>
      <vt:lpstr>Slide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 Usoge Trocking ond Automoted Billing An in-depth exploration of energy tracking systems, highlighting their role in enhancing efficiency and automating billing processes for cost-effective energy management.</dc:title>
  <cp:lastModifiedBy>hitesh raj</cp:lastModifiedBy>
  <cp:revision>4</cp:revision>
  <dcterms:created xsi:type="dcterms:W3CDTF">2025-02-19T05:30:04Z</dcterms:created>
  <dcterms:modified xsi:type="dcterms:W3CDTF">2025-02-19T06:11:56Z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2025-02-19T00:00:00Z</vt:filetime>
  </property>
  <property fmtid="{D5CDD505-2E9C-101B-9397-08002B2CF9AE}" pid="3" name="Producer">
    <vt:lpwstr>jsPDF 2.5.1</vt:lpwstr>
  </property>
  <property fmtid="{D5CDD505-2E9C-101B-9397-08002B2CF9AE}" pid="4" name="LastSaved">
    <vt:filetime>2025-02-19T00:00:00Z</vt:filetime>
  </property>
</Properties>
</file>